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1371" r:id="rId2"/>
    <p:sldId id="1372" r:id="rId3"/>
    <p:sldId id="1308" r:id="rId4"/>
    <p:sldId id="1344" r:id="rId5"/>
    <p:sldId id="1350" r:id="rId6"/>
    <p:sldId id="1351" r:id="rId7"/>
    <p:sldId id="1352" r:id="rId8"/>
    <p:sldId id="1353" r:id="rId9"/>
    <p:sldId id="1354" r:id="rId10"/>
    <p:sldId id="1243" r:id="rId11"/>
    <p:sldId id="1355" r:id="rId12"/>
    <p:sldId id="1373" r:id="rId13"/>
    <p:sldId id="1374" r:id="rId14"/>
    <p:sldId id="1290" r:id="rId15"/>
    <p:sldId id="1291" r:id="rId16"/>
    <p:sldId id="1292" r:id="rId17"/>
    <p:sldId id="1293" r:id="rId18"/>
    <p:sldId id="1294" r:id="rId19"/>
    <p:sldId id="1300" r:id="rId20"/>
    <p:sldId id="1301" r:id="rId21"/>
    <p:sldId id="1369" r:id="rId22"/>
    <p:sldId id="1370" r:id="rId23"/>
    <p:sldId id="1257" r:id="rId24"/>
    <p:sldId id="1303" r:id="rId25"/>
    <p:sldId id="1356" r:id="rId26"/>
    <p:sldId id="1357" r:id="rId27"/>
    <p:sldId id="1358" r:id="rId28"/>
    <p:sldId id="1359" r:id="rId29"/>
    <p:sldId id="1305" r:id="rId30"/>
    <p:sldId id="1345" r:id="rId31"/>
    <p:sldId id="1347" r:id="rId32"/>
    <p:sldId id="1309" r:id="rId33"/>
    <p:sldId id="1323" r:id="rId34"/>
    <p:sldId id="1264" r:id="rId35"/>
    <p:sldId id="427" r:id="rId36"/>
    <p:sldId id="1330" r:id="rId37"/>
    <p:sldId id="1331" r:id="rId38"/>
    <p:sldId id="1332" r:id="rId39"/>
    <p:sldId id="1335" r:id="rId40"/>
    <p:sldId id="1313" r:id="rId41"/>
    <p:sldId id="1273" r:id="rId42"/>
    <p:sldId id="1274" r:id="rId43"/>
    <p:sldId id="1275" r:id="rId44"/>
    <p:sldId id="1276" r:id="rId45"/>
    <p:sldId id="1278" r:id="rId46"/>
    <p:sldId id="1280" r:id="rId47"/>
    <p:sldId id="1282" r:id="rId48"/>
    <p:sldId id="1314" r:id="rId49"/>
    <p:sldId id="1322" r:id="rId50"/>
    <p:sldId id="1315" r:id="rId51"/>
    <p:sldId id="1316" r:id="rId52"/>
    <p:sldId id="1317" r:id="rId53"/>
    <p:sldId id="1318" r:id="rId54"/>
    <p:sldId id="1319" r:id="rId55"/>
    <p:sldId id="1320" r:id="rId56"/>
    <p:sldId id="1321" r:id="rId57"/>
    <p:sldId id="1336" r:id="rId58"/>
    <p:sldId id="1364" r:id="rId59"/>
    <p:sldId id="1360" r:id="rId60"/>
    <p:sldId id="1361" r:id="rId61"/>
    <p:sldId id="1362" r:id="rId62"/>
    <p:sldId id="1363" r:id="rId63"/>
    <p:sldId id="1365" r:id="rId64"/>
    <p:sldId id="1366" r:id="rId65"/>
    <p:sldId id="1367" r:id="rId66"/>
    <p:sldId id="1368" r:id="rId67"/>
  </p:sldIdLst>
  <p:sldSz cx="9144000" cy="6858000" type="screen4x3"/>
  <p:notesSz cx="7302500" cy="9586913"/>
  <p:custDataLst>
    <p:tags r:id="rId7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8000"/>
    <a:srgbClr val="336699"/>
    <a:srgbClr val="F1C7C7"/>
    <a:srgbClr val="990000"/>
    <a:srgbClr val="F6F5BD"/>
    <a:srgbClr val="D5F1CF"/>
    <a:srgbClr val="E2AC00"/>
    <a:srgbClr val="A9E39D"/>
    <a:srgbClr val="FF9999"/>
    <a:srgbClr val="8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090282-6FAD-4B77-8F72-03AEE064100A}" v="747" dt="2018-10-04T04:17:44.8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21" autoAdjust="0"/>
    <p:restoredTop sz="91124" autoAdjust="0"/>
  </p:normalViewPr>
  <p:slideViewPr>
    <p:cSldViewPr snapToObjects="1">
      <p:cViewPr>
        <p:scale>
          <a:sx n="60" d="100"/>
          <a:sy n="60" d="100"/>
        </p:scale>
        <p:origin x="2184" y="560"/>
      </p:cViewPr>
      <p:guideLst>
        <p:guide orient="horz" pos="283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gs" Target="tags/tag1.xml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 Gibbons" userId="f619c6e5d38ed7a7" providerId="LiveId" clId="{7D090282-6FAD-4B77-8F72-03AEE064100A}"/>
    <pc:docChg chg="undo custSel addSld delSld modSld">
      <pc:chgData name="Phil Gibbons" userId="f619c6e5d38ed7a7" providerId="LiveId" clId="{7D090282-6FAD-4B77-8F72-03AEE064100A}" dt="2018-10-04T04:17:44.850" v="746" actId="20577"/>
      <pc:docMkLst>
        <pc:docMk/>
      </pc:docMkLst>
      <pc:sldChg chg="add">
        <pc:chgData name="Phil Gibbons" userId="f619c6e5d38ed7a7" providerId="LiveId" clId="{7D090282-6FAD-4B77-8F72-03AEE064100A}" dt="2018-10-03T22:02:55.760" v="7"/>
        <pc:sldMkLst>
          <pc:docMk/>
          <pc:sldMk cId="2745294754" sldId="427"/>
        </pc:sldMkLst>
      </pc:sldChg>
      <pc:sldChg chg="addSp delSp modSp">
        <pc:chgData name="Phil Gibbons" userId="f619c6e5d38ed7a7" providerId="LiveId" clId="{7D090282-6FAD-4B77-8F72-03AEE064100A}" dt="2018-10-03T22:02:00.273" v="5" actId="478"/>
        <pc:sldMkLst>
          <pc:docMk/>
          <pc:sldMk cId="0" sldId="542"/>
        </pc:sldMkLst>
        <pc:spChg chg="add del mod">
          <ac:chgData name="Phil Gibbons" userId="f619c6e5d38ed7a7" providerId="LiveId" clId="{7D090282-6FAD-4B77-8F72-03AEE064100A}" dt="2018-10-03T22:02:00.273" v="5" actId="478"/>
          <ac:spMkLst>
            <pc:docMk/>
            <pc:sldMk cId="0" sldId="542"/>
            <ac:spMk id="3" creationId="{A03AF4E2-68A9-4AEF-AD39-6BD0AF6F1B3D}"/>
          </ac:spMkLst>
        </pc:spChg>
        <pc:spChg chg="mod">
          <ac:chgData name="Phil Gibbons" userId="f619c6e5d38ed7a7" providerId="LiveId" clId="{7D090282-6FAD-4B77-8F72-03AEE064100A}" dt="2018-10-03T22:01:54.324" v="3" actId="20577"/>
          <ac:spMkLst>
            <pc:docMk/>
            <pc:sldMk cId="0" sldId="542"/>
            <ac:spMk id="9218" creationId="{00000000-0000-0000-0000-000000000000}"/>
          </ac:spMkLst>
        </pc:spChg>
        <pc:spChg chg="del">
          <ac:chgData name="Phil Gibbons" userId="f619c6e5d38ed7a7" providerId="LiveId" clId="{7D090282-6FAD-4B77-8F72-03AEE064100A}" dt="2018-10-03T22:01:58.096" v="4" actId="478"/>
          <ac:spMkLst>
            <pc:docMk/>
            <pc:sldMk cId="0" sldId="542"/>
            <ac:spMk id="9219" creationId="{00000000-0000-0000-0000-000000000000}"/>
          </ac:spMkLst>
        </pc:spChg>
      </pc:sldChg>
      <pc:sldChg chg="addSp delSp add modAnim">
        <pc:chgData name="Phil Gibbons" userId="f619c6e5d38ed7a7" providerId="LiveId" clId="{7D090282-6FAD-4B77-8F72-03AEE064100A}" dt="2018-10-04T03:13:14.653" v="186"/>
        <pc:sldMkLst>
          <pc:docMk/>
          <pc:sldMk cId="1836215328" sldId="689"/>
        </pc:sldMkLst>
        <pc:spChg chg="add del">
          <ac:chgData name="Phil Gibbons" userId="f619c6e5d38ed7a7" providerId="LiveId" clId="{7D090282-6FAD-4B77-8F72-03AEE064100A}" dt="2018-10-04T03:13:14.653" v="186"/>
          <ac:spMkLst>
            <pc:docMk/>
            <pc:sldMk cId="1836215328" sldId="689"/>
            <ac:spMk id="3" creationId="{5FF651BD-F2CA-4640-94EF-191D4F7140BF}"/>
          </ac:spMkLst>
        </pc:spChg>
        <pc:spChg chg="add del">
          <ac:chgData name="Phil Gibbons" userId="f619c6e5d38ed7a7" providerId="LiveId" clId="{7D090282-6FAD-4B77-8F72-03AEE064100A}" dt="2018-10-04T03:13:14.653" v="186"/>
          <ac:spMkLst>
            <pc:docMk/>
            <pc:sldMk cId="1836215328" sldId="689"/>
            <ac:spMk id="5" creationId="{C8582055-7D2D-4785-A94B-F568027636C7}"/>
          </ac:spMkLst>
        </pc:spChg>
        <pc:spChg chg="add del">
          <ac:chgData name="Phil Gibbons" userId="f619c6e5d38ed7a7" providerId="LiveId" clId="{7D090282-6FAD-4B77-8F72-03AEE064100A}" dt="2018-10-04T03:13:14.653" v="186"/>
          <ac:spMkLst>
            <pc:docMk/>
            <pc:sldMk cId="1836215328" sldId="689"/>
            <ac:spMk id="6" creationId="{3002D92D-7D1B-4520-9DB3-ECE8C22D6ECA}"/>
          </ac:spMkLst>
        </pc:spChg>
      </pc:sldChg>
      <pc:sldChg chg="modSp">
        <pc:chgData name="Phil Gibbons" userId="f619c6e5d38ed7a7" providerId="LiveId" clId="{7D090282-6FAD-4B77-8F72-03AEE064100A}" dt="2018-10-04T03:29:28.414" v="320" actId="6549"/>
        <pc:sldMkLst>
          <pc:docMk/>
          <pc:sldMk cId="0" sldId="1257"/>
        </pc:sldMkLst>
        <pc:spChg chg="mod">
          <ac:chgData name="Phil Gibbons" userId="f619c6e5d38ed7a7" providerId="LiveId" clId="{7D090282-6FAD-4B77-8F72-03AEE064100A}" dt="2018-10-04T03:29:28.414" v="320" actId="6549"/>
          <ac:spMkLst>
            <pc:docMk/>
            <pc:sldMk cId="0" sldId="1257"/>
            <ac:spMk id="20275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40.150" v="306" actId="6549"/>
          <ac:spMkLst>
            <pc:docMk/>
            <pc:sldMk cId="0" sldId="1257"/>
            <ac:spMk id="20276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43.385" v="307" actId="6549"/>
          <ac:spMkLst>
            <pc:docMk/>
            <pc:sldMk cId="0" sldId="1257"/>
            <ac:spMk id="20276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6:58.776" v="300" actId="207"/>
          <ac:spMkLst>
            <pc:docMk/>
            <pc:sldMk cId="0" sldId="1257"/>
            <ac:spMk id="202779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03.183" v="301" actId="207"/>
          <ac:spMkLst>
            <pc:docMk/>
            <pc:sldMk cId="0" sldId="1257"/>
            <ac:spMk id="20278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07.180" v="302" actId="207"/>
          <ac:spMkLst>
            <pc:docMk/>
            <pc:sldMk cId="0" sldId="1257"/>
            <ac:spMk id="20278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11.186" v="303" actId="207"/>
          <ac:spMkLst>
            <pc:docMk/>
            <pc:sldMk cId="0" sldId="1257"/>
            <ac:spMk id="20279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7:15.035" v="304" actId="207"/>
          <ac:spMkLst>
            <pc:docMk/>
            <pc:sldMk cId="0" sldId="1257"/>
            <ac:spMk id="202795" creationId="{00000000-0000-0000-0000-000000000000}"/>
          </ac:spMkLst>
        </pc:spChg>
        <pc:grpChg chg="mod">
          <ac:chgData name="Phil Gibbons" userId="f619c6e5d38ed7a7" providerId="LiveId" clId="{7D090282-6FAD-4B77-8F72-03AEE064100A}" dt="2018-10-04T03:27:57.832" v="309" actId="1076"/>
          <ac:grpSpMkLst>
            <pc:docMk/>
            <pc:sldMk cId="0" sldId="1257"/>
            <ac:grpSpMk id="3" creationId="{00000000-0000-0000-0000-000000000000}"/>
          </ac:grpSpMkLst>
        </pc:grpChg>
      </pc:sldChg>
      <pc:sldChg chg="modSp">
        <pc:chgData name="Phil Gibbons" userId="f619c6e5d38ed7a7" providerId="LiveId" clId="{7D090282-6FAD-4B77-8F72-03AEE064100A}" dt="2018-10-04T04:00:26.108" v="505" actId="20577"/>
        <pc:sldMkLst>
          <pc:docMk/>
          <pc:sldMk cId="0" sldId="1276"/>
        </pc:sldMkLst>
        <pc:spChg chg="mod">
          <ac:chgData name="Phil Gibbons" userId="f619c6e5d38ed7a7" providerId="LiveId" clId="{7D090282-6FAD-4B77-8F72-03AEE064100A}" dt="2018-10-04T04:00:26.108" v="505" actId="20577"/>
          <ac:spMkLst>
            <pc:docMk/>
            <pc:sldMk cId="0" sldId="1276"/>
            <ac:spMk id="171039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4:00:36.004" v="511" actId="20577"/>
        <pc:sldMkLst>
          <pc:docMk/>
          <pc:sldMk cId="0" sldId="1278"/>
        </pc:sldMkLst>
        <pc:spChg chg="mod">
          <ac:chgData name="Phil Gibbons" userId="f619c6e5d38ed7a7" providerId="LiveId" clId="{7D090282-6FAD-4B77-8F72-03AEE064100A}" dt="2018-10-04T04:00:36.004" v="511" actId="20577"/>
          <ac:spMkLst>
            <pc:docMk/>
            <pc:sldMk cId="0" sldId="1278"/>
            <ac:spMk id="173082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4:00:19.044" v="499" actId="20577"/>
        <pc:sldMkLst>
          <pc:docMk/>
          <pc:sldMk cId="0" sldId="1280"/>
        </pc:sldMkLst>
        <pc:spChg chg="mod">
          <ac:chgData name="Phil Gibbons" userId="f619c6e5d38ed7a7" providerId="LiveId" clId="{7D090282-6FAD-4B77-8F72-03AEE064100A}" dt="2018-10-04T04:00:19.044" v="499" actId="20577"/>
          <ac:spMkLst>
            <pc:docMk/>
            <pc:sldMk cId="0" sldId="1280"/>
            <ac:spMk id="175130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4:04:45.701" v="526" actId="20577"/>
        <pc:sldMkLst>
          <pc:docMk/>
          <pc:sldMk cId="0" sldId="1282"/>
        </pc:sldMkLst>
        <pc:spChg chg="mod">
          <ac:chgData name="Phil Gibbons" userId="f619c6e5d38ed7a7" providerId="LiveId" clId="{7D090282-6FAD-4B77-8F72-03AEE064100A}" dt="2018-10-04T04:03:18.859" v="512" actId="207"/>
          <ac:spMkLst>
            <pc:docMk/>
            <pc:sldMk cId="0" sldId="1282"/>
            <ac:spMk id="17715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4:36.809" v="518" actId="20577"/>
          <ac:spMkLst>
            <pc:docMk/>
            <pc:sldMk cId="0" sldId="1282"/>
            <ac:spMk id="17715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3:30.362" v="513" actId="207"/>
          <ac:spMkLst>
            <pc:docMk/>
            <pc:sldMk cId="0" sldId="1282"/>
            <ac:spMk id="177157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3:39.113" v="514" actId="207"/>
          <ac:spMkLst>
            <pc:docMk/>
            <pc:sldMk cId="0" sldId="1282"/>
            <ac:spMk id="17715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4:41.873" v="522" actId="20577"/>
          <ac:spMkLst>
            <pc:docMk/>
            <pc:sldMk cId="0" sldId="1282"/>
            <ac:spMk id="177159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4:45.701" v="526" actId="20577"/>
          <ac:spMkLst>
            <pc:docMk/>
            <pc:sldMk cId="0" sldId="1282"/>
            <ac:spMk id="177160" creationId="{00000000-0000-0000-0000-000000000000}"/>
          </ac:spMkLst>
        </pc:spChg>
      </pc:sldChg>
      <pc:sldChg chg="modSp modAnim">
        <pc:chgData name="Phil Gibbons" userId="f619c6e5d38ed7a7" providerId="LiveId" clId="{7D090282-6FAD-4B77-8F72-03AEE064100A}" dt="2018-10-04T02:58:07.877" v="56" actId="20577"/>
        <pc:sldMkLst>
          <pc:docMk/>
          <pc:sldMk cId="0" sldId="1290"/>
        </pc:sldMkLst>
        <pc:spChg chg="mod">
          <ac:chgData name="Phil Gibbons" userId="f619c6e5d38ed7a7" providerId="LiveId" clId="{7D090282-6FAD-4B77-8F72-03AEE064100A}" dt="2018-10-04T02:58:07.877" v="56" actId="20577"/>
          <ac:spMkLst>
            <pc:docMk/>
            <pc:sldMk cId="0" sldId="1290"/>
            <ac:spMk id="100" creationId="{00000000-0000-0000-0000-000000000000}"/>
          </ac:spMkLst>
        </pc:spChg>
      </pc:sldChg>
      <pc:sldChg chg="modSp modAnim">
        <pc:chgData name="Phil Gibbons" userId="f619c6e5d38ed7a7" providerId="LiveId" clId="{7D090282-6FAD-4B77-8F72-03AEE064100A}" dt="2018-10-04T02:48:50.624" v="50"/>
        <pc:sldMkLst>
          <pc:docMk/>
          <pc:sldMk cId="0" sldId="1291"/>
        </pc:sldMkLst>
        <pc:spChg chg="mod">
          <ac:chgData name="Phil Gibbons" userId="f619c6e5d38ed7a7" providerId="LiveId" clId="{7D090282-6FAD-4B77-8F72-03AEE064100A}" dt="2018-10-04T02:46:40.986" v="42" actId="1076"/>
          <ac:spMkLst>
            <pc:docMk/>
            <pc:sldMk cId="0" sldId="1291"/>
            <ac:spMk id="74" creationId="{00000000-0000-0000-0000-000000000000}"/>
          </ac:spMkLst>
        </pc:spChg>
        <pc:cxnChg chg="mod">
          <ac:chgData name="Phil Gibbons" userId="f619c6e5d38ed7a7" providerId="LiveId" clId="{7D090282-6FAD-4B77-8F72-03AEE064100A}" dt="2018-10-04T02:46:27.593" v="36" actId="1076"/>
          <ac:cxnSpMkLst>
            <pc:docMk/>
            <pc:sldMk cId="0" sldId="1291"/>
            <ac:cxnSpMk id="76" creationId="{00000000-0000-0000-0000-000000000000}"/>
          </ac:cxnSpMkLst>
        </pc:cxnChg>
      </pc:sldChg>
      <pc:sldChg chg="del">
        <pc:chgData name="Phil Gibbons" userId="f619c6e5d38ed7a7" providerId="LiveId" clId="{7D090282-6FAD-4B77-8F72-03AEE064100A}" dt="2018-10-04T03:24:10.921" v="250" actId="2696"/>
        <pc:sldMkLst>
          <pc:docMk/>
          <pc:sldMk cId="0" sldId="1298"/>
        </pc:sldMkLst>
      </pc:sldChg>
      <pc:sldChg chg="delSp modSp">
        <pc:chgData name="Phil Gibbons" userId="f619c6e5d38ed7a7" providerId="LiveId" clId="{7D090282-6FAD-4B77-8F72-03AEE064100A}" dt="2018-10-04T03:08:36.114" v="169" actId="478"/>
        <pc:sldMkLst>
          <pc:docMk/>
          <pc:sldMk cId="0" sldId="1300"/>
        </pc:sldMkLst>
        <pc:spChg chg="mod">
          <ac:chgData name="Phil Gibbons" userId="f619c6e5d38ed7a7" providerId="LiveId" clId="{7D090282-6FAD-4B77-8F72-03AEE064100A}" dt="2018-10-04T03:03:02.209" v="145" actId="20577"/>
          <ac:spMkLst>
            <pc:docMk/>
            <pc:sldMk cId="0" sldId="1300"/>
            <ac:spMk id="149507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6:52.907" v="163" actId="20577"/>
          <ac:spMkLst>
            <pc:docMk/>
            <pc:sldMk cId="0" sldId="1300"/>
            <ac:spMk id="149517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6:57.824" v="164" actId="6549"/>
          <ac:spMkLst>
            <pc:docMk/>
            <pc:sldMk cId="0" sldId="1300"/>
            <ac:spMk id="14951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5:28.124" v="151" actId="207"/>
          <ac:spMkLst>
            <pc:docMk/>
            <pc:sldMk cId="0" sldId="1300"/>
            <ac:spMk id="14952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5:36.624" v="153" actId="113"/>
          <ac:spMkLst>
            <pc:docMk/>
            <pc:sldMk cId="0" sldId="1300"/>
            <ac:spMk id="14952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6:09.499" v="156" actId="113"/>
          <ac:spMkLst>
            <pc:docMk/>
            <pc:sldMk cId="0" sldId="1300"/>
            <ac:spMk id="14952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2:24.428" v="135" actId="207"/>
          <ac:spMkLst>
            <pc:docMk/>
            <pc:sldMk cId="0" sldId="1300"/>
            <ac:spMk id="14967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2:29.320" v="136" actId="207"/>
          <ac:spMkLst>
            <pc:docMk/>
            <pc:sldMk cId="0" sldId="1300"/>
            <ac:spMk id="14968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2:33.149" v="137" actId="207"/>
          <ac:spMkLst>
            <pc:docMk/>
            <pc:sldMk cId="0" sldId="1300"/>
            <ac:spMk id="149685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2:37.879" v="138" actId="207"/>
          <ac:spMkLst>
            <pc:docMk/>
            <pc:sldMk cId="0" sldId="1300"/>
            <ac:spMk id="14969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02:42.111" v="139" actId="207"/>
          <ac:spMkLst>
            <pc:docMk/>
            <pc:sldMk cId="0" sldId="1300"/>
            <ac:spMk id="149695" creationId="{00000000-0000-0000-0000-000000000000}"/>
          </ac:spMkLst>
        </pc:spChg>
        <pc:spChg chg="del mod">
          <ac:chgData name="Phil Gibbons" userId="f619c6e5d38ed7a7" providerId="LiveId" clId="{7D090282-6FAD-4B77-8F72-03AEE064100A}" dt="2018-10-04T03:08:36.114" v="169" actId="478"/>
          <ac:spMkLst>
            <pc:docMk/>
            <pc:sldMk cId="0" sldId="1300"/>
            <ac:spMk id="149697" creationId="{00000000-0000-0000-0000-000000000000}"/>
          </ac:spMkLst>
        </pc:spChg>
        <pc:grpChg chg="mod">
          <ac:chgData name="Phil Gibbons" userId="f619c6e5d38ed7a7" providerId="LiveId" clId="{7D090282-6FAD-4B77-8F72-03AEE064100A}" dt="2018-10-04T03:07:52.350" v="165" actId="1076"/>
          <ac:grpSpMkLst>
            <pc:docMk/>
            <pc:sldMk cId="0" sldId="1300"/>
            <ac:grpSpMk id="3" creationId="{00000000-0000-0000-0000-000000000000}"/>
          </ac:grpSpMkLst>
        </pc:grpChg>
        <pc:grpChg chg="mod">
          <ac:chgData name="Phil Gibbons" userId="f619c6e5d38ed7a7" providerId="LiveId" clId="{7D090282-6FAD-4B77-8F72-03AEE064100A}" dt="2018-10-04T03:06:22.688" v="158" actId="1037"/>
          <ac:grpSpMkLst>
            <pc:docMk/>
            <pc:sldMk cId="0" sldId="1300"/>
            <ac:grpSpMk id="4" creationId="{00000000-0000-0000-0000-000000000000}"/>
          </ac:grpSpMkLst>
        </pc:grpChg>
        <pc:grpChg chg="mod">
          <ac:chgData name="Phil Gibbons" userId="f619c6e5d38ed7a7" providerId="LiveId" clId="{7D090282-6FAD-4B77-8F72-03AEE064100A}" dt="2018-10-04T03:08:18.950" v="167" actId="1037"/>
          <ac:grpSpMkLst>
            <pc:docMk/>
            <pc:sldMk cId="0" sldId="1300"/>
            <ac:grpSpMk id="5" creationId="{00000000-0000-0000-0000-000000000000}"/>
          </ac:grpSpMkLst>
        </pc:grpChg>
        <pc:grpChg chg="mod">
          <ac:chgData name="Phil Gibbons" userId="f619c6e5d38ed7a7" providerId="LiveId" clId="{7D090282-6FAD-4B77-8F72-03AEE064100A}" dt="2018-10-04T03:08:30.858" v="168" actId="1076"/>
          <ac:grpSpMkLst>
            <pc:docMk/>
            <pc:sldMk cId="0" sldId="1300"/>
            <ac:grpSpMk id="6" creationId="{00000000-0000-0000-0000-000000000000}"/>
          </ac:grpSpMkLst>
        </pc:grpChg>
      </pc:sldChg>
      <pc:sldChg chg="modAnim">
        <pc:chgData name="Phil Gibbons" userId="f619c6e5d38ed7a7" providerId="LiveId" clId="{7D090282-6FAD-4B77-8F72-03AEE064100A}" dt="2018-10-04T03:10:42.922" v="173"/>
        <pc:sldMkLst>
          <pc:docMk/>
          <pc:sldMk cId="0" sldId="1301"/>
        </pc:sldMkLst>
      </pc:sldChg>
      <pc:sldChg chg="modSp del">
        <pc:chgData name="Phil Gibbons" userId="f619c6e5d38ed7a7" providerId="LiveId" clId="{7D090282-6FAD-4B77-8F72-03AEE064100A}" dt="2018-10-04T03:20:32.761" v="240" actId="2696"/>
        <pc:sldMkLst>
          <pc:docMk/>
          <pc:sldMk cId="0" sldId="1302"/>
        </pc:sldMkLst>
        <pc:spChg chg="mod">
          <ac:chgData name="Phil Gibbons" userId="f619c6e5d38ed7a7" providerId="LiveId" clId="{7D090282-6FAD-4B77-8F72-03AEE064100A}" dt="2018-10-04T03:11:19.619" v="174" actId="1076"/>
          <ac:spMkLst>
            <pc:docMk/>
            <pc:sldMk cId="0" sldId="1302"/>
            <ac:spMk id="127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3:33:04.525" v="371" actId="20577"/>
        <pc:sldMkLst>
          <pc:docMk/>
          <pc:sldMk cId="0" sldId="1303"/>
        </pc:sldMkLst>
        <pc:spChg chg="mod">
          <ac:chgData name="Phil Gibbons" userId="f619c6e5d38ed7a7" providerId="LiveId" clId="{7D090282-6FAD-4B77-8F72-03AEE064100A}" dt="2018-10-04T03:33:04.525" v="371" actId="20577"/>
          <ac:spMkLst>
            <pc:docMk/>
            <pc:sldMk cId="0" sldId="1303"/>
            <ac:spMk id="26626" creationId="{00000000-0000-0000-0000-000000000000}"/>
          </ac:spMkLst>
        </pc:spChg>
      </pc:sldChg>
      <pc:sldChg chg="modAnim">
        <pc:chgData name="Phil Gibbons" userId="f619c6e5d38ed7a7" providerId="LiveId" clId="{7D090282-6FAD-4B77-8F72-03AEE064100A}" dt="2018-10-04T03:48:03.343" v="419"/>
        <pc:sldMkLst>
          <pc:docMk/>
          <pc:sldMk cId="0" sldId="1309"/>
        </pc:sldMkLst>
      </pc:sldChg>
      <pc:sldChg chg="modSp">
        <pc:chgData name="Phil Gibbons" userId="f619c6e5d38ed7a7" providerId="LiveId" clId="{7D090282-6FAD-4B77-8F72-03AEE064100A}" dt="2018-10-04T04:08:26.427" v="551" actId="2711"/>
        <pc:sldMkLst>
          <pc:docMk/>
          <pc:sldMk cId="0" sldId="1314"/>
        </pc:sldMkLst>
        <pc:spChg chg="mod">
          <ac:chgData name="Phil Gibbons" userId="f619c6e5d38ed7a7" providerId="LiveId" clId="{7D090282-6FAD-4B77-8F72-03AEE064100A}" dt="2018-10-04T04:08:02.843" v="549" actId="2711"/>
          <ac:spMkLst>
            <pc:docMk/>
            <pc:sldMk cId="0" sldId="1314"/>
            <ac:spMk id="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8:17.869" v="550" actId="2711"/>
          <ac:spMkLst>
            <pc:docMk/>
            <pc:sldMk cId="0" sldId="1314"/>
            <ac:spMk id="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4:08:26.427" v="551" actId="2711"/>
          <ac:spMkLst>
            <pc:docMk/>
            <pc:sldMk cId="0" sldId="1314"/>
            <ac:spMk id="7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4:11:30.255" v="554" actId="1076"/>
        <pc:sldMkLst>
          <pc:docMk/>
          <pc:sldMk cId="0" sldId="1318"/>
        </pc:sldMkLst>
        <pc:spChg chg="mod">
          <ac:chgData name="Phil Gibbons" userId="f619c6e5d38ed7a7" providerId="LiveId" clId="{7D090282-6FAD-4B77-8F72-03AEE064100A}" dt="2018-10-04T04:11:30.255" v="554" actId="1076"/>
          <ac:spMkLst>
            <pc:docMk/>
            <pc:sldMk cId="0" sldId="1318"/>
            <ac:spMk id="10" creationId="{00000000-0000-0000-0000-000000000000}"/>
          </ac:spMkLst>
        </pc:spChg>
      </pc:sldChg>
      <pc:sldChg chg="modSp modAnim">
        <pc:chgData name="Phil Gibbons" userId="f619c6e5d38ed7a7" providerId="LiveId" clId="{7D090282-6FAD-4B77-8F72-03AEE064100A}" dt="2018-10-04T04:17:44.850" v="746" actId="20577"/>
        <pc:sldMkLst>
          <pc:docMk/>
          <pc:sldMk cId="0" sldId="1321"/>
        </pc:sldMkLst>
        <pc:spChg chg="mod">
          <ac:chgData name="Phil Gibbons" userId="f619c6e5d38ed7a7" providerId="LiveId" clId="{7D090282-6FAD-4B77-8F72-03AEE064100A}" dt="2018-10-04T04:17:44.850" v="746" actId="20577"/>
          <ac:spMkLst>
            <pc:docMk/>
            <pc:sldMk cId="0" sldId="1321"/>
            <ac:spMk id="3" creationId="{00000000-0000-0000-0000-000000000000}"/>
          </ac:spMkLst>
        </pc:spChg>
      </pc:sldChg>
      <pc:sldChg chg="modAnim">
        <pc:chgData name="Phil Gibbons" userId="f619c6e5d38ed7a7" providerId="LiveId" clId="{7D090282-6FAD-4B77-8F72-03AEE064100A}" dt="2018-10-04T02:42:26.001" v="32"/>
        <pc:sldMkLst>
          <pc:docMk/>
          <pc:sldMk cId="2226325474" sldId="1344"/>
        </pc:sldMkLst>
      </pc:sldChg>
      <pc:sldChg chg="del">
        <pc:chgData name="Phil Gibbons" userId="f619c6e5d38ed7a7" providerId="LiveId" clId="{7D090282-6FAD-4B77-8F72-03AEE064100A}" dt="2018-10-03T22:02:59.094" v="8" actId="2696"/>
        <pc:sldMkLst>
          <pc:docMk/>
          <pc:sldMk cId="1512710690" sldId="1349"/>
        </pc:sldMkLst>
      </pc:sldChg>
      <pc:sldChg chg="delSp delAnim modAnim">
        <pc:chgData name="Phil Gibbons" userId="f619c6e5d38ed7a7" providerId="LiveId" clId="{7D090282-6FAD-4B77-8F72-03AEE064100A}" dt="2018-10-03T22:11:13.706" v="28"/>
        <pc:sldMkLst>
          <pc:docMk/>
          <pc:sldMk cId="3155895741" sldId="1351"/>
        </pc:sldMkLst>
        <pc:spChg chg="del">
          <ac:chgData name="Phil Gibbons" userId="f619c6e5d38ed7a7" providerId="LiveId" clId="{7D090282-6FAD-4B77-8F72-03AEE064100A}" dt="2018-10-03T22:10:48.014" v="27" actId="478"/>
          <ac:spMkLst>
            <pc:docMk/>
            <pc:sldMk cId="3155895741" sldId="1351"/>
            <ac:spMk id="40" creationId="{00000000-0000-0000-0000-000000000000}"/>
          </ac:spMkLst>
        </pc:spChg>
        <pc:spChg chg="del">
          <ac:chgData name="Phil Gibbons" userId="f619c6e5d38ed7a7" providerId="LiveId" clId="{7D090282-6FAD-4B77-8F72-03AEE064100A}" dt="2018-10-03T22:10:43.507" v="26" actId="478"/>
          <ac:spMkLst>
            <pc:docMk/>
            <pc:sldMk cId="3155895741" sldId="1351"/>
            <ac:spMk id="41" creationId="{00000000-0000-0000-0000-000000000000}"/>
          </ac:spMkLst>
        </pc:spChg>
        <pc:spChg chg="del">
          <ac:chgData name="Phil Gibbons" userId="f619c6e5d38ed7a7" providerId="LiveId" clId="{7D090282-6FAD-4B77-8F72-03AEE064100A}" dt="2018-10-03T22:10:38.942" v="25" actId="478"/>
          <ac:spMkLst>
            <pc:docMk/>
            <pc:sldMk cId="3155895741" sldId="1351"/>
            <ac:spMk id="42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3T22:09:55.421" v="24" actId="20577"/>
        <pc:sldMkLst>
          <pc:docMk/>
          <pc:sldMk cId="194505202" sldId="1354"/>
        </pc:sldMkLst>
        <pc:spChg chg="mod">
          <ac:chgData name="Phil Gibbons" userId="f619c6e5d38ed7a7" providerId="LiveId" clId="{7D090282-6FAD-4B77-8F72-03AEE064100A}" dt="2018-10-03T22:09:55.421" v="24" actId="20577"/>
          <ac:spMkLst>
            <pc:docMk/>
            <pc:sldMk cId="194505202" sldId="1354"/>
            <ac:spMk id="138244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3:39:39.356" v="414" actId="14100"/>
        <pc:sldMkLst>
          <pc:docMk/>
          <pc:sldMk cId="1420843225" sldId="1357"/>
        </pc:sldMkLst>
        <pc:spChg chg="mod">
          <ac:chgData name="Phil Gibbons" userId="f619c6e5d38ed7a7" providerId="LiveId" clId="{7D090282-6FAD-4B77-8F72-03AEE064100A}" dt="2018-10-04T03:35:37.717" v="394" actId="5793"/>
          <ac:spMkLst>
            <pc:docMk/>
            <pc:sldMk cId="1420843225" sldId="1357"/>
            <ac:spMk id="3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39.356" v="414" actId="14100"/>
          <ac:spMkLst>
            <pc:docMk/>
            <pc:sldMk cId="1420843225" sldId="1357"/>
            <ac:spMk id="11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35.356" v="413" actId="14100"/>
          <ac:spMkLst>
            <pc:docMk/>
            <pc:sldMk cId="1420843225" sldId="1357"/>
            <ac:spMk id="11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24.948" v="410" actId="14100"/>
          <ac:spMkLst>
            <pc:docMk/>
            <pc:sldMk cId="1420843225" sldId="1357"/>
            <ac:spMk id="12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21.510" v="409" actId="14100"/>
          <ac:spMkLst>
            <pc:docMk/>
            <pc:sldMk cId="1420843225" sldId="1357"/>
            <ac:spMk id="13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15.291" v="408" actId="14100"/>
          <ac:spMkLst>
            <pc:docMk/>
            <pc:sldMk cId="1420843225" sldId="1357"/>
            <ac:spMk id="13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10.759" v="407" actId="14100"/>
          <ac:spMkLst>
            <pc:docMk/>
            <pc:sldMk cId="1420843225" sldId="1357"/>
            <ac:spMk id="14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9:03.899" v="406" actId="14100"/>
          <ac:spMkLst>
            <pc:docMk/>
            <pc:sldMk cId="1420843225" sldId="1357"/>
            <ac:spMk id="14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58.470" v="405" actId="14100"/>
          <ac:spMkLst>
            <pc:docMk/>
            <pc:sldMk cId="1420843225" sldId="1357"/>
            <ac:spMk id="15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53.270" v="404" actId="14100"/>
          <ac:spMkLst>
            <pc:docMk/>
            <pc:sldMk cId="1420843225" sldId="1357"/>
            <ac:spMk id="16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47.909" v="403" actId="14100"/>
          <ac:spMkLst>
            <pc:docMk/>
            <pc:sldMk cId="1420843225" sldId="1357"/>
            <ac:spMk id="16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41.598" v="402" actId="14100"/>
          <ac:spMkLst>
            <pc:docMk/>
            <pc:sldMk cId="1420843225" sldId="1357"/>
            <ac:spMk id="17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34.879" v="401" actId="14100"/>
          <ac:spMkLst>
            <pc:docMk/>
            <pc:sldMk cId="1420843225" sldId="1357"/>
            <ac:spMk id="17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28.753" v="400" actId="14100"/>
          <ac:spMkLst>
            <pc:docMk/>
            <pc:sldMk cId="1420843225" sldId="1357"/>
            <ac:spMk id="18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19.346" v="399" actId="14100"/>
          <ac:spMkLst>
            <pc:docMk/>
            <pc:sldMk cId="1420843225" sldId="1357"/>
            <ac:spMk id="19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16.095" v="398" actId="14100"/>
          <ac:spMkLst>
            <pc:docMk/>
            <pc:sldMk cId="1420843225" sldId="1357"/>
            <ac:spMk id="19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38:11.705" v="397" actId="14100"/>
          <ac:spMkLst>
            <pc:docMk/>
            <pc:sldMk cId="1420843225" sldId="1357"/>
            <ac:spMk id="202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3:40:34.689" v="415" actId="14100"/>
        <pc:sldMkLst>
          <pc:docMk/>
          <pc:sldMk cId="2972422860" sldId="1358"/>
        </pc:sldMkLst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1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1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2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3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3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4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4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5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6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6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7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7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8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9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19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0:34.689" v="415" actId="14100"/>
          <ac:spMkLst>
            <pc:docMk/>
            <pc:sldMk cId="2972422860" sldId="1358"/>
            <ac:spMk id="202" creationId="{00000000-0000-0000-0000-000000000000}"/>
          </ac:spMkLst>
        </pc:spChg>
      </pc:sldChg>
      <pc:sldChg chg="modSp">
        <pc:chgData name="Phil Gibbons" userId="f619c6e5d38ed7a7" providerId="LiveId" clId="{7D090282-6FAD-4B77-8F72-03AEE064100A}" dt="2018-10-04T03:41:11.727" v="416" actId="14100"/>
        <pc:sldMkLst>
          <pc:docMk/>
          <pc:sldMk cId="2866615213" sldId="1359"/>
        </pc:sldMkLst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1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1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2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3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3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4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4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5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6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6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72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78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84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90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196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41:11.727" v="416" actId="14100"/>
          <ac:spMkLst>
            <pc:docMk/>
            <pc:sldMk cId="2866615213" sldId="1359"/>
            <ac:spMk id="202" creationId="{00000000-0000-0000-0000-000000000000}"/>
          </ac:spMkLst>
        </pc:spChg>
      </pc:sldChg>
      <pc:sldChg chg="addSp delSp modSp add modAnim">
        <pc:chgData name="Phil Gibbons" userId="f619c6e5d38ed7a7" providerId="LiveId" clId="{7D090282-6FAD-4B77-8F72-03AEE064100A}" dt="2018-10-04T03:20:27.136" v="239" actId="1076"/>
        <pc:sldMkLst>
          <pc:docMk/>
          <pc:sldMk cId="3998217354" sldId="1369"/>
        </pc:sldMkLst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7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17.513" v="178" actId="478"/>
          <ac:spMkLst>
            <pc:docMk/>
            <pc:sldMk cId="3998217354" sldId="1369"/>
            <ac:spMk id="7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7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7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7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7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8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45.679" v="184" actId="478"/>
          <ac:spMkLst>
            <pc:docMk/>
            <pc:sldMk cId="3998217354" sldId="1369"/>
            <ac:spMk id="97" creationId="{00000000-0000-0000-0000-000000000000}"/>
          </ac:spMkLst>
        </pc:spChg>
        <pc:spChg chg="mod">
          <ac:chgData name="Phil Gibbons" userId="f619c6e5d38ed7a7" providerId="LiveId" clId="{7D090282-6FAD-4B77-8F72-03AEE064100A}" dt="2018-10-04T03:20:16.698" v="238" actId="1076"/>
          <ac:spMkLst>
            <pc:docMk/>
            <pc:sldMk cId="3998217354" sldId="1369"/>
            <ac:spMk id="11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2.989" v="182" actId="478"/>
          <ac:spMkLst>
            <pc:docMk/>
            <pc:sldMk cId="3998217354" sldId="1369"/>
            <ac:spMk id="12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4:07.287" v="193" actId="478"/>
          <ac:spMkLst>
            <pc:docMk/>
            <pc:sldMk cId="3998217354" sldId="1369"/>
            <ac:spMk id="13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22.175" v="179" actId="478"/>
          <ac:spMkLst>
            <pc:docMk/>
            <pc:sldMk cId="3998217354" sldId="1369"/>
            <ac:spMk id="13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0.426" v="181" actId="478"/>
          <ac:spMkLst>
            <pc:docMk/>
            <pc:sldMk cId="3998217354" sldId="1369"/>
            <ac:spMk id="13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25.910" v="180" actId="478"/>
          <ac:spMkLst>
            <pc:docMk/>
            <pc:sldMk cId="3998217354" sldId="1369"/>
            <ac:spMk id="135" creationId="{00000000-0000-0000-0000-000000000000}"/>
          </ac:spMkLst>
        </pc:spChg>
        <pc:spChg chg="add mod">
          <ac:chgData name="Phil Gibbons" userId="f619c6e5d38ed7a7" providerId="LiveId" clId="{7D090282-6FAD-4B77-8F72-03AEE064100A}" dt="2018-10-04T03:13:30.219" v="190" actId="1037"/>
          <ac:spMkLst>
            <pc:docMk/>
            <pc:sldMk cId="3998217354" sldId="1369"/>
            <ac:spMk id="136" creationId="{00C5CEFE-57FB-4F87-B06B-8180D1A5939A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37" creationId="{00000000-0000-0000-0000-000000000000}"/>
          </ac:spMkLst>
        </pc:spChg>
        <pc:spChg chg="add mod">
          <ac:chgData name="Phil Gibbons" userId="f619c6e5d38ed7a7" providerId="LiveId" clId="{7D090282-6FAD-4B77-8F72-03AEE064100A}" dt="2018-10-04T03:14:53.201" v="197" actId="1076"/>
          <ac:spMkLst>
            <pc:docMk/>
            <pc:sldMk cId="3998217354" sldId="1369"/>
            <ac:spMk id="138" creationId="{9890BA56-88B7-4AD4-84D3-36C69038F13C}"/>
          </ac:spMkLst>
        </pc:spChg>
        <pc:spChg chg="add mod">
          <ac:chgData name="Phil Gibbons" userId="f619c6e5d38ed7a7" providerId="LiveId" clId="{7D090282-6FAD-4B77-8F72-03AEE064100A}" dt="2018-10-04T03:14:48.669" v="196" actId="1076"/>
          <ac:spMkLst>
            <pc:docMk/>
            <pc:sldMk cId="3998217354" sldId="1369"/>
            <ac:spMk id="139" creationId="{34882982-E39A-4605-ACD5-DE4C92B5B74C}"/>
          </ac:spMkLst>
        </pc:spChg>
        <pc:spChg chg="add mod">
          <ac:chgData name="Phil Gibbons" userId="f619c6e5d38ed7a7" providerId="LiveId" clId="{7D090282-6FAD-4B77-8F72-03AEE064100A}" dt="2018-10-04T03:14:01.364" v="192" actId="1076"/>
          <ac:spMkLst>
            <pc:docMk/>
            <pc:sldMk cId="3998217354" sldId="1369"/>
            <ac:spMk id="141" creationId="{08B3C477-7D22-4A6B-9DD0-0BFDBA67434B}"/>
          </ac:spMkLst>
        </pc:spChg>
        <pc:spChg chg="add mod">
          <ac:chgData name="Phil Gibbons" userId="f619c6e5d38ed7a7" providerId="LiveId" clId="{7D090282-6FAD-4B77-8F72-03AEE064100A}" dt="2018-10-04T03:20:27.136" v="239" actId="1076"/>
          <ac:spMkLst>
            <pc:docMk/>
            <pc:sldMk cId="3998217354" sldId="1369"/>
            <ac:spMk id="145" creationId="{789E2D7E-04A9-46FF-BAF5-3D4191DAD5E1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4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5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7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8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19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0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0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0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0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0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19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0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1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2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3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4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5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6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7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8" creationId="{00000000-0000-0000-0000-000000000000}"/>
          </ac:spMkLst>
        </pc:spChg>
        <pc:spChg chg="del">
          <ac:chgData name="Phil Gibbons" userId="f619c6e5d38ed7a7" providerId="LiveId" clId="{7D090282-6FAD-4B77-8F72-03AEE064100A}" dt="2018-10-04T03:12:39.255" v="183" actId="478"/>
          <ac:spMkLst>
            <pc:docMk/>
            <pc:sldMk cId="3998217354" sldId="1369"/>
            <ac:spMk id="229" creationId="{00000000-0000-0000-0000-000000000000}"/>
          </ac:spMkLst>
        </pc:spChg>
        <pc:cxnChg chg="del">
          <ac:chgData name="Phil Gibbons" userId="f619c6e5d38ed7a7" providerId="LiveId" clId="{7D090282-6FAD-4B77-8F72-03AEE064100A}" dt="2018-10-04T03:12:39.255" v="183" actId="478"/>
          <ac:cxnSpMkLst>
            <pc:docMk/>
            <pc:sldMk cId="3998217354" sldId="1369"/>
            <ac:cxnSpMk id="125" creationId="{00000000-0000-0000-0000-000000000000}"/>
          </ac:cxnSpMkLst>
        </pc:cxnChg>
        <pc:cxnChg chg="add mod">
          <ac:chgData name="Phil Gibbons" userId="f619c6e5d38ed7a7" providerId="LiveId" clId="{7D090282-6FAD-4B77-8F72-03AEE064100A}" dt="2018-10-04T03:14:01.364" v="192" actId="1076"/>
          <ac:cxnSpMkLst>
            <pc:docMk/>
            <pc:sldMk cId="3998217354" sldId="1369"/>
            <ac:cxnSpMk id="140" creationId="{C9DEF304-8E6D-48BB-92FA-76FBEB98F08F}"/>
          </ac:cxnSpMkLst>
        </pc:cxnChg>
        <pc:cxnChg chg="add mod">
          <ac:chgData name="Phil Gibbons" userId="f619c6e5d38ed7a7" providerId="LiveId" clId="{7D090282-6FAD-4B77-8F72-03AEE064100A}" dt="2018-10-04T03:14:30.587" v="195" actId="1076"/>
          <ac:cxnSpMkLst>
            <pc:docMk/>
            <pc:sldMk cId="3998217354" sldId="1369"/>
            <ac:cxnSpMk id="142" creationId="{1EAB880D-4A6E-4DAB-8070-D5B356062750}"/>
          </ac:cxnSpMkLst>
        </pc:cxnChg>
        <pc:cxnChg chg="add mod">
          <ac:chgData name="Phil Gibbons" userId="f619c6e5d38ed7a7" providerId="LiveId" clId="{7D090282-6FAD-4B77-8F72-03AEE064100A}" dt="2018-10-04T03:14:30.587" v="195" actId="1076"/>
          <ac:cxnSpMkLst>
            <pc:docMk/>
            <pc:sldMk cId="3998217354" sldId="1369"/>
            <ac:cxnSpMk id="143" creationId="{34434DFE-B9CA-450C-8959-10892DEDF8A9}"/>
          </ac:cxnSpMkLst>
        </pc:cxnChg>
        <pc:cxnChg chg="add mod">
          <ac:chgData name="Phil Gibbons" userId="f619c6e5d38ed7a7" providerId="LiveId" clId="{7D090282-6FAD-4B77-8F72-03AEE064100A}" dt="2018-10-04T03:15:07.704" v="199" actId="1076"/>
          <ac:cxnSpMkLst>
            <pc:docMk/>
            <pc:sldMk cId="3998217354" sldId="1369"/>
            <ac:cxnSpMk id="144" creationId="{5FF0D94A-A262-4DBE-9C95-B309A3725696}"/>
          </ac:cxnSpMkLst>
        </pc:cxnChg>
      </pc:sldChg>
      <pc:sldChg chg="addSp modSp add modAnim">
        <pc:chgData name="Phil Gibbons" userId="f619c6e5d38ed7a7" providerId="LiveId" clId="{7D090282-6FAD-4B77-8F72-03AEE064100A}" dt="2018-10-04T03:24:46.928" v="271" actId="20577"/>
        <pc:sldMkLst>
          <pc:docMk/>
          <pc:sldMk cId="274209465" sldId="1370"/>
        </pc:sldMkLst>
        <pc:spChg chg="add mod">
          <ac:chgData name="Phil Gibbons" userId="f619c6e5d38ed7a7" providerId="LiveId" clId="{7D090282-6FAD-4B77-8F72-03AEE064100A}" dt="2018-10-04T03:23:38.992" v="247" actId="1076"/>
          <ac:spMkLst>
            <pc:docMk/>
            <pc:sldMk cId="274209465" sldId="1370"/>
            <ac:spMk id="41" creationId="{44310FBB-F91A-4D41-9213-E60CB792AD32}"/>
          </ac:spMkLst>
        </pc:spChg>
        <pc:spChg chg="add mod">
          <ac:chgData name="Phil Gibbons" userId="f619c6e5d38ed7a7" providerId="LiveId" clId="{7D090282-6FAD-4B77-8F72-03AEE064100A}" dt="2018-10-04T03:23:38.992" v="247" actId="1076"/>
          <ac:spMkLst>
            <pc:docMk/>
            <pc:sldMk cId="274209465" sldId="1370"/>
            <ac:spMk id="42" creationId="{8B20A240-F28A-42B0-B8A6-E56F683E83F2}"/>
          </ac:spMkLst>
        </pc:spChg>
        <pc:spChg chg="add mod">
          <ac:chgData name="Phil Gibbons" userId="f619c6e5d38ed7a7" providerId="LiveId" clId="{7D090282-6FAD-4B77-8F72-03AEE064100A}" dt="2018-10-04T03:23:38.992" v="247" actId="1076"/>
          <ac:spMkLst>
            <pc:docMk/>
            <pc:sldMk cId="274209465" sldId="1370"/>
            <ac:spMk id="43" creationId="{FFB9FEE5-2FDC-4A25-91B0-8B1526BCEE6D}"/>
          </ac:spMkLst>
        </pc:spChg>
        <pc:spChg chg="add mod">
          <ac:chgData name="Phil Gibbons" userId="f619c6e5d38ed7a7" providerId="LiveId" clId="{7D090282-6FAD-4B77-8F72-03AEE064100A}" dt="2018-10-04T03:23:38.992" v="247" actId="1076"/>
          <ac:spMkLst>
            <pc:docMk/>
            <pc:sldMk cId="274209465" sldId="1370"/>
            <ac:spMk id="44" creationId="{E115343C-E1CD-41A1-A5EF-FC2A5174DAB6}"/>
          </ac:spMkLst>
        </pc:spChg>
        <pc:spChg chg="add mod">
          <ac:chgData name="Phil Gibbons" userId="f619c6e5d38ed7a7" providerId="LiveId" clId="{7D090282-6FAD-4B77-8F72-03AEE064100A}" dt="2018-10-04T03:24:46.928" v="271" actId="20577"/>
          <ac:spMkLst>
            <pc:docMk/>
            <pc:sldMk cId="274209465" sldId="1370"/>
            <ac:spMk id="45" creationId="{5E4F1EF0-37E8-43E7-8ECD-CCB050FD6DAF}"/>
          </ac:spMkLst>
        </pc:spChg>
      </pc:sldChg>
      <pc:sldChg chg="add del">
        <pc:chgData name="Phil Gibbons" userId="f619c6e5d38ed7a7" providerId="LiveId" clId="{7D090282-6FAD-4B77-8F72-03AEE064100A}" dt="2018-10-04T03:59:25.050" v="471" actId="2696"/>
        <pc:sldMkLst>
          <pc:docMk/>
          <pc:sldMk cId="1518794460" sldId="1371"/>
        </pc:sldMkLst>
      </pc:sldChg>
      <pc:sldChg chg="add del">
        <pc:chgData name="Phil Gibbons" userId="f619c6e5d38ed7a7" providerId="LiveId" clId="{7D090282-6FAD-4B77-8F72-03AEE064100A}" dt="2018-10-04T04:09:03.710" v="553"/>
        <pc:sldMkLst>
          <pc:docMk/>
          <pc:sldMk cId="1551970931" sldId="1371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roh:Google%20Drive:ics3:mountains:corei7mountain4x4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roh:Google%20Drive:ics3:mem:corei7mm.xlsx" TargetMode="External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corei5mountain4x4.xlsx" TargetMode="External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haswell-mountain4x4.xlsx" TargetMode="External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Office%20HD:Users:bryant:ics3:ncode:mem:mountain:haswell-mountain4x4.xlsx" TargetMode="External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Office%20HD:Users:bryant:ics3:ncode:mem:mountain:haswell-mountain4x4.xlsx" TargetMode="External"/><Relationship Id="rId1" Type="http://schemas.openxmlformats.org/officeDocument/2006/relationships/themeOverride" Target="../theme/themeOverride6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Mini%20HD:Users:bryant:ics3:ncode:mem:mountain:core2duo-mountain4x4.xlsx" TargetMode="External"/><Relationship Id="rId1" Type="http://schemas.openxmlformats.org/officeDocument/2006/relationships/themeOverride" Target="../theme/themeOverrid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8350</c:v>
                </c:pt>
                <c:pt idx="1">
                  <c:v>4750</c:v>
                </c:pt>
                <c:pt idx="2">
                  <c:v>3096</c:v>
                </c:pt>
                <c:pt idx="3">
                  <c:v>2286</c:v>
                </c:pt>
                <c:pt idx="4">
                  <c:v>1817</c:v>
                </c:pt>
                <c:pt idx="5">
                  <c:v>1512</c:v>
                </c:pt>
                <c:pt idx="6">
                  <c:v>1293</c:v>
                </c:pt>
                <c:pt idx="7">
                  <c:v>1131</c:v>
                </c:pt>
                <c:pt idx="8">
                  <c:v>1055</c:v>
                </c:pt>
                <c:pt idx="9">
                  <c:v>995</c:v>
                </c:pt>
                <c:pt idx="10">
                  <c:v>945</c:v>
                </c:pt>
                <c:pt idx="11">
                  <c:v>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62-4E0A-8C6A-69F78D8CD3CC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8352</c:v>
                </c:pt>
                <c:pt idx="1">
                  <c:v>4750</c:v>
                </c:pt>
                <c:pt idx="2">
                  <c:v>3092</c:v>
                </c:pt>
                <c:pt idx="3">
                  <c:v>2287</c:v>
                </c:pt>
                <c:pt idx="4">
                  <c:v>1816</c:v>
                </c:pt>
                <c:pt idx="5">
                  <c:v>1510</c:v>
                </c:pt>
                <c:pt idx="6">
                  <c:v>1291</c:v>
                </c:pt>
                <c:pt idx="7">
                  <c:v>1129</c:v>
                </c:pt>
                <c:pt idx="8">
                  <c:v>1051</c:v>
                </c:pt>
                <c:pt idx="9">
                  <c:v>989</c:v>
                </c:pt>
                <c:pt idx="10">
                  <c:v>938</c:v>
                </c:pt>
                <c:pt idx="11">
                  <c:v>894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62-4E0A-8C6A-69F78D8CD3CC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8406</c:v>
                </c:pt>
                <c:pt idx="1">
                  <c:v>4787</c:v>
                </c:pt>
                <c:pt idx="2">
                  <c:v>3098</c:v>
                </c:pt>
                <c:pt idx="3">
                  <c:v>2289</c:v>
                </c:pt>
                <c:pt idx="4">
                  <c:v>1823</c:v>
                </c:pt>
                <c:pt idx="5">
                  <c:v>1512</c:v>
                </c:pt>
                <c:pt idx="6">
                  <c:v>1295</c:v>
                </c:pt>
                <c:pt idx="7">
                  <c:v>1133</c:v>
                </c:pt>
                <c:pt idx="8">
                  <c:v>1052</c:v>
                </c:pt>
                <c:pt idx="9">
                  <c:v>989</c:v>
                </c:pt>
                <c:pt idx="10">
                  <c:v>938</c:v>
                </c:pt>
                <c:pt idx="11">
                  <c:v>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C62-4E0A-8C6A-69F78D8CD3CC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8556</c:v>
                </c:pt>
                <c:pt idx="1">
                  <c:v>4990</c:v>
                </c:pt>
                <c:pt idx="2">
                  <c:v>3204</c:v>
                </c:pt>
                <c:pt idx="3">
                  <c:v>2376</c:v>
                </c:pt>
                <c:pt idx="4">
                  <c:v>1891</c:v>
                </c:pt>
                <c:pt idx="5">
                  <c:v>1579</c:v>
                </c:pt>
                <c:pt idx="6">
                  <c:v>1356</c:v>
                </c:pt>
                <c:pt idx="7">
                  <c:v>1198</c:v>
                </c:pt>
                <c:pt idx="8">
                  <c:v>1127</c:v>
                </c:pt>
                <c:pt idx="9">
                  <c:v>1070</c:v>
                </c:pt>
                <c:pt idx="10">
                  <c:v>1028</c:v>
                </c:pt>
                <c:pt idx="11">
                  <c:v>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C62-4E0A-8C6A-69F78D8CD3CC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8998</c:v>
                </c:pt>
                <c:pt idx="1">
                  <c:v>5447</c:v>
                </c:pt>
                <c:pt idx="2">
                  <c:v>3570</c:v>
                </c:pt>
                <c:pt idx="3">
                  <c:v>2643</c:v>
                </c:pt>
                <c:pt idx="4">
                  <c:v>2104</c:v>
                </c:pt>
                <c:pt idx="5">
                  <c:v>1743</c:v>
                </c:pt>
                <c:pt idx="6">
                  <c:v>1477</c:v>
                </c:pt>
                <c:pt idx="7">
                  <c:v>1300</c:v>
                </c:pt>
                <c:pt idx="8">
                  <c:v>1217</c:v>
                </c:pt>
                <c:pt idx="9">
                  <c:v>1158</c:v>
                </c:pt>
                <c:pt idx="10">
                  <c:v>1128</c:v>
                </c:pt>
                <c:pt idx="11">
                  <c:v>1096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62-4E0A-8C6A-69F78D8CD3CC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11494</c:v>
                </c:pt>
                <c:pt idx="1">
                  <c:v>7921</c:v>
                </c:pt>
                <c:pt idx="2">
                  <c:v>5664</c:v>
                </c:pt>
                <c:pt idx="3">
                  <c:v>4319</c:v>
                </c:pt>
                <c:pt idx="4">
                  <c:v>3524</c:v>
                </c:pt>
                <c:pt idx="5">
                  <c:v>2991</c:v>
                </c:pt>
                <c:pt idx="6">
                  <c:v>2592</c:v>
                </c:pt>
                <c:pt idx="7">
                  <c:v>2298</c:v>
                </c:pt>
                <c:pt idx="8">
                  <c:v>2208</c:v>
                </c:pt>
                <c:pt idx="9">
                  <c:v>2148</c:v>
                </c:pt>
                <c:pt idx="10">
                  <c:v>2117</c:v>
                </c:pt>
                <c:pt idx="11">
                  <c:v>2077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C62-4E0A-8C6A-69F78D8CD3CC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12297</c:v>
                </c:pt>
                <c:pt idx="1">
                  <c:v>8417</c:v>
                </c:pt>
                <c:pt idx="2">
                  <c:v>5940</c:v>
                </c:pt>
                <c:pt idx="3">
                  <c:v>4573</c:v>
                </c:pt>
                <c:pt idx="4">
                  <c:v>3734</c:v>
                </c:pt>
                <c:pt idx="5">
                  <c:v>3174</c:v>
                </c:pt>
                <c:pt idx="6">
                  <c:v>2763</c:v>
                </c:pt>
                <c:pt idx="7">
                  <c:v>2446</c:v>
                </c:pt>
                <c:pt idx="8">
                  <c:v>2349</c:v>
                </c:pt>
                <c:pt idx="9">
                  <c:v>2272</c:v>
                </c:pt>
                <c:pt idx="10">
                  <c:v>2213</c:v>
                </c:pt>
                <c:pt idx="11">
                  <c:v>2160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62-4E0A-8C6A-69F78D8CD3CC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12422</c:v>
                </c:pt>
                <c:pt idx="1">
                  <c:v>8398</c:v>
                </c:pt>
                <c:pt idx="2">
                  <c:v>5971</c:v>
                </c:pt>
                <c:pt idx="3">
                  <c:v>4569</c:v>
                </c:pt>
                <c:pt idx="4">
                  <c:v>3740</c:v>
                </c:pt>
                <c:pt idx="5">
                  <c:v>3172</c:v>
                </c:pt>
                <c:pt idx="6">
                  <c:v>2756</c:v>
                </c:pt>
                <c:pt idx="7">
                  <c:v>2446</c:v>
                </c:pt>
                <c:pt idx="8">
                  <c:v>2351</c:v>
                </c:pt>
                <c:pt idx="9">
                  <c:v>2271</c:v>
                </c:pt>
                <c:pt idx="10">
                  <c:v>2209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C62-4E0A-8C6A-69F78D8CD3CC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12432</c:v>
                </c:pt>
                <c:pt idx="1">
                  <c:v>8472</c:v>
                </c:pt>
                <c:pt idx="2">
                  <c:v>5950</c:v>
                </c:pt>
                <c:pt idx="3">
                  <c:v>4573</c:v>
                </c:pt>
                <c:pt idx="4">
                  <c:v>3726</c:v>
                </c:pt>
                <c:pt idx="5">
                  <c:v>3165</c:v>
                </c:pt>
                <c:pt idx="6">
                  <c:v>2758</c:v>
                </c:pt>
                <c:pt idx="7">
                  <c:v>2447</c:v>
                </c:pt>
                <c:pt idx="8">
                  <c:v>2341</c:v>
                </c:pt>
                <c:pt idx="9">
                  <c:v>2267</c:v>
                </c:pt>
                <c:pt idx="10">
                  <c:v>2210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C62-4E0A-8C6A-69F78D8CD3CC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12564</c:v>
                </c:pt>
                <c:pt idx="1">
                  <c:v>10037</c:v>
                </c:pt>
                <c:pt idx="2">
                  <c:v>8679</c:v>
                </c:pt>
                <c:pt idx="3">
                  <c:v>7175</c:v>
                </c:pt>
                <c:pt idx="4">
                  <c:v>5915</c:v>
                </c:pt>
                <c:pt idx="5">
                  <c:v>5022</c:v>
                </c:pt>
                <c:pt idx="6">
                  <c:v>4345</c:v>
                </c:pt>
                <c:pt idx="7">
                  <c:v>3856</c:v>
                </c:pt>
                <c:pt idx="8">
                  <c:v>3895</c:v>
                </c:pt>
                <c:pt idx="9">
                  <c:v>3981</c:v>
                </c:pt>
                <c:pt idx="10">
                  <c:v>4001</c:v>
                </c:pt>
                <c:pt idx="11">
                  <c:v>4404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C62-4E0A-8C6A-69F78D8CD3CC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12711</c:v>
                </c:pt>
                <c:pt idx="1">
                  <c:v>10750</c:v>
                </c:pt>
                <c:pt idx="2">
                  <c:v>10271</c:v>
                </c:pt>
                <c:pt idx="3">
                  <c:v>8649</c:v>
                </c:pt>
                <c:pt idx="4">
                  <c:v>7525</c:v>
                </c:pt>
                <c:pt idx="5">
                  <c:v>6374</c:v>
                </c:pt>
                <c:pt idx="6">
                  <c:v>5482</c:v>
                </c:pt>
                <c:pt idx="7">
                  <c:v>4854</c:v>
                </c:pt>
                <c:pt idx="8">
                  <c:v>4901</c:v>
                </c:pt>
                <c:pt idx="9">
                  <c:v>4933</c:v>
                </c:pt>
                <c:pt idx="10">
                  <c:v>4917</c:v>
                </c:pt>
                <c:pt idx="11">
                  <c:v>4924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C62-4E0A-8C6A-69F78D8CD3CC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12687</c:v>
                </c:pt>
                <c:pt idx="1">
                  <c:v>10689</c:v>
                </c:pt>
                <c:pt idx="2">
                  <c:v>10208</c:v>
                </c:pt>
                <c:pt idx="3">
                  <c:v>8768</c:v>
                </c:pt>
                <c:pt idx="4">
                  <c:v>7570</c:v>
                </c:pt>
                <c:pt idx="5">
                  <c:v>6352</c:v>
                </c:pt>
                <c:pt idx="6">
                  <c:v>5460</c:v>
                </c:pt>
                <c:pt idx="7">
                  <c:v>4830</c:v>
                </c:pt>
                <c:pt idx="8">
                  <c:v>4885</c:v>
                </c:pt>
                <c:pt idx="9">
                  <c:v>4885</c:v>
                </c:pt>
                <c:pt idx="10">
                  <c:v>4823</c:v>
                </c:pt>
                <c:pt idx="11">
                  <c:v>4868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DC62-4E0A-8C6A-69F78D8CD3CC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14101</c:v>
                </c:pt>
                <c:pt idx="1">
                  <c:v>13686</c:v>
                </c:pt>
                <c:pt idx="2">
                  <c:v>13524</c:v>
                </c:pt>
                <c:pt idx="3">
                  <c:v>13092</c:v>
                </c:pt>
                <c:pt idx="4">
                  <c:v>13144</c:v>
                </c:pt>
                <c:pt idx="5">
                  <c:v>12771</c:v>
                </c:pt>
                <c:pt idx="6">
                  <c:v>12783</c:v>
                </c:pt>
                <c:pt idx="7">
                  <c:v>12466</c:v>
                </c:pt>
                <c:pt idx="8">
                  <c:v>12230</c:v>
                </c:pt>
                <c:pt idx="9">
                  <c:v>12716</c:v>
                </c:pt>
                <c:pt idx="10">
                  <c:v>12238</c:v>
                </c:pt>
                <c:pt idx="11">
                  <c:v>12409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C62-4E0A-8C6A-69F78D8CD3CC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13958</c:v>
                </c:pt>
                <c:pt idx="1">
                  <c:v>13986</c:v>
                </c:pt>
                <c:pt idx="2">
                  <c:v>13366</c:v>
                </c:pt>
                <c:pt idx="3">
                  <c:v>13033</c:v>
                </c:pt>
                <c:pt idx="4">
                  <c:v>12835</c:v>
                </c:pt>
                <c:pt idx="5">
                  <c:v>12409</c:v>
                </c:pt>
                <c:pt idx="6">
                  <c:v>11784</c:v>
                </c:pt>
                <c:pt idx="7">
                  <c:v>10833</c:v>
                </c:pt>
                <c:pt idx="8">
                  <c:v>10414</c:v>
                </c:pt>
                <c:pt idx="9">
                  <c:v>11543</c:v>
                </c:pt>
                <c:pt idx="10">
                  <c:v>10857</c:v>
                </c:pt>
                <c:pt idx="11">
                  <c:v>10129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DC62-4E0A-8C6A-69F78D8CD3CC}"/>
            </c:ext>
          </c:extLst>
        </c:ser>
        <c:bandFmts/>
        <c:axId val="71080960"/>
        <c:axId val="71099520"/>
        <c:axId val="71095168"/>
      </c:surface3DChart>
      <c:catAx>
        <c:axId val="710809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99520"/>
        <c:crosses val="autoZero"/>
        <c:auto val="1"/>
        <c:lblAlgn val="ctr"/>
        <c:lblOffset val="100"/>
        <c:noMultiLvlLbl val="0"/>
      </c:catAx>
      <c:valAx>
        <c:axId val="71099520"/>
        <c:scaling>
          <c:orientation val="minMax"/>
          <c:max val="17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80960"/>
        <c:crosses val="autoZero"/>
        <c:crossBetween val="midCat"/>
        <c:majorUnit val="2000"/>
        <c:minorUnit val="500"/>
      </c:valAx>
      <c:serAx>
        <c:axId val="7109516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71099520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noFill/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5.2446470506976102E-2"/>
          <c:y val="2.981041113296817E-2"/>
          <c:w val="0.92164709674448586"/>
          <c:h val="0.84545352569321564"/>
        </c:manualLayout>
      </c:layout>
      <c:lineChart>
        <c:grouping val="standard"/>
        <c:varyColors val="0"/>
        <c:ser>
          <c:idx val="0"/>
          <c:order val="0"/>
          <c:tx>
            <c:strRef>
              <c:f>data!$B$1</c:f>
              <c:strCache>
                <c:ptCount val="1"/>
                <c:pt idx="0">
                  <c:v>jki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triangle"/>
            <c:size val="8"/>
            <c:spPr>
              <a:solidFill>
                <a:srgbClr val="C00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data!$B$2:$B$15</c:f>
              <c:numCache>
                <c:formatCode>General</c:formatCode>
                <c:ptCount val="14"/>
                <c:pt idx="0">
                  <c:v>4.8</c:v>
                </c:pt>
                <c:pt idx="1">
                  <c:v>4.68</c:v>
                </c:pt>
                <c:pt idx="2">
                  <c:v>4.6499999999999977</c:v>
                </c:pt>
                <c:pt idx="3">
                  <c:v>4.8</c:v>
                </c:pt>
                <c:pt idx="4">
                  <c:v>6.84</c:v>
                </c:pt>
                <c:pt idx="5">
                  <c:v>15.03</c:v>
                </c:pt>
                <c:pt idx="6">
                  <c:v>22.78</c:v>
                </c:pt>
                <c:pt idx="7">
                  <c:v>29.39</c:v>
                </c:pt>
                <c:pt idx="8">
                  <c:v>40.39</c:v>
                </c:pt>
                <c:pt idx="9">
                  <c:v>57.06</c:v>
                </c:pt>
                <c:pt idx="10">
                  <c:v>60.54</c:v>
                </c:pt>
                <c:pt idx="11">
                  <c:v>63.33</c:v>
                </c:pt>
                <c:pt idx="12">
                  <c:v>65.61</c:v>
                </c:pt>
                <c:pt idx="13">
                  <c:v>67.489999999999995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95-426C-A97F-7AB94C07456F}"/>
            </c:ext>
          </c:extLst>
        </c:ser>
        <c:ser>
          <c:idx val="1"/>
          <c:order val="1"/>
          <c:tx>
            <c:strRef>
              <c:f>data!$C$1</c:f>
              <c:strCache>
                <c:ptCount val="1"/>
                <c:pt idx="0">
                  <c:v>kji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diamond"/>
            <c:size val="9"/>
            <c:spPr>
              <a:solidFill>
                <a:srgbClr val="C00000"/>
              </a:solidFill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data!$C$2:$C$15</c:f>
              <c:numCache>
                <c:formatCode>General</c:formatCode>
                <c:ptCount val="14"/>
                <c:pt idx="0">
                  <c:v>4.83</c:v>
                </c:pt>
                <c:pt idx="1">
                  <c:v>4.72</c:v>
                </c:pt>
                <c:pt idx="2">
                  <c:v>4.6399999999999997</c:v>
                </c:pt>
                <c:pt idx="3">
                  <c:v>4.6899999999999986</c:v>
                </c:pt>
                <c:pt idx="4">
                  <c:v>6.83</c:v>
                </c:pt>
                <c:pt idx="5">
                  <c:v>15.1</c:v>
                </c:pt>
                <c:pt idx="6">
                  <c:v>22.68</c:v>
                </c:pt>
                <c:pt idx="7">
                  <c:v>29.18</c:v>
                </c:pt>
                <c:pt idx="8">
                  <c:v>40.26</c:v>
                </c:pt>
                <c:pt idx="9">
                  <c:v>57.02</c:v>
                </c:pt>
                <c:pt idx="10">
                  <c:v>60.53</c:v>
                </c:pt>
                <c:pt idx="11">
                  <c:v>63.34</c:v>
                </c:pt>
                <c:pt idx="12">
                  <c:v>65.62</c:v>
                </c:pt>
                <c:pt idx="13">
                  <c:v>67.53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C95-426C-A97F-7AB94C07456F}"/>
            </c:ext>
          </c:extLst>
        </c:ser>
        <c:ser>
          <c:idx val="2"/>
          <c:order val="2"/>
          <c:tx>
            <c:strRef>
              <c:f>data!$D$1</c:f>
              <c:strCache>
                <c:ptCount val="1"/>
                <c:pt idx="0">
                  <c:v>ijk</c:v>
                </c:pt>
              </c:strCache>
            </c:strRef>
          </c:tx>
          <c:spPr>
            <a:ln w="38100">
              <a:solidFill>
                <a:srgbClr val="336699"/>
              </a:solidFill>
            </a:ln>
          </c:spPr>
          <c:marker>
            <c:symbol val="diamond"/>
            <c:size val="8"/>
            <c:spPr>
              <a:solidFill>
                <a:srgbClr val="336699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data!$D$2:$D$15</c:f>
              <c:numCache>
                <c:formatCode>General</c:formatCode>
                <c:ptCount val="14"/>
                <c:pt idx="0">
                  <c:v>3.75</c:v>
                </c:pt>
                <c:pt idx="1">
                  <c:v>4.08</c:v>
                </c:pt>
                <c:pt idx="2">
                  <c:v>4.33</c:v>
                </c:pt>
                <c:pt idx="3">
                  <c:v>4.45</c:v>
                </c:pt>
                <c:pt idx="4">
                  <c:v>4.45</c:v>
                </c:pt>
                <c:pt idx="5">
                  <c:v>4.45</c:v>
                </c:pt>
                <c:pt idx="6">
                  <c:v>4.45</c:v>
                </c:pt>
                <c:pt idx="7">
                  <c:v>4.47</c:v>
                </c:pt>
                <c:pt idx="8">
                  <c:v>7.73</c:v>
                </c:pt>
                <c:pt idx="9">
                  <c:v>18.77</c:v>
                </c:pt>
                <c:pt idx="10">
                  <c:v>20.36</c:v>
                </c:pt>
                <c:pt idx="11">
                  <c:v>21.67</c:v>
                </c:pt>
                <c:pt idx="12">
                  <c:v>22.76</c:v>
                </c:pt>
                <c:pt idx="13">
                  <c:v>23.71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C95-426C-A97F-7AB94C07456F}"/>
            </c:ext>
          </c:extLst>
        </c:ser>
        <c:ser>
          <c:idx val="3"/>
          <c:order val="3"/>
          <c:tx>
            <c:strRef>
              <c:f>data!$E$1</c:f>
              <c:strCache>
                <c:ptCount val="1"/>
                <c:pt idx="0">
                  <c:v>jik</c:v>
                </c:pt>
              </c:strCache>
            </c:strRef>
          </c:tx>
          <c:spPr>
            <a:ln w="38100">
              <a:solidFill>
                <a:srgbClr val="336699"/>
              </a:solidFill>
            </a:ln>
          </c:spPr>
          <c:marker>
            <c:symbol val="triangle"/>
            <c:size val="5"/>
            <c:spPr>
              <a:solidFill>
                <a:srgbClr val="336699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data!$E$2:$E$15</c:f>
              <c:numCache>
                <c:formatCode>General</c:formatCode>
                <c:ptCount val="14"/>
                <c:pt idx="0">
                  <c:v>3.93</c:v>
                </c:pt>
                <c:pt idx="1">
                  <c:v>4.1399999999999997</c:v>
                </c:pt>
                <c:pt idx="2">
                  <c:v>4.3599999999999977</c:v>
                </c:pt>
                <c:pt idx="3">
                  <c:v>4.47</c:v>
                </c:pt>
                <c:pt idx="4">
                  <c:v>4.5199999999999996</c:v>
                </c:pt>
                <c:pt idx="5">
                  <c:v>4.5599999999999996</c:v>
                </c:pt>
                <c:pt idx="6">
                  <c:v>4.57</c:v>
                </c:pt>
                <c:pt idx="7">
                  <c:v>4.5999999999999996</c:v>
                </c:pt>
                <c:pt idx="8">
                  <c:v>7.96</c:v>
                </c:pt>
                <c:pt idx="9">
                  <c:v>19.05</c:v>
                </c:pt>
                <c:pt idx="10">
                  <c:v>20.59</c:v>
                </c:pt>
                <c:pt idx="11">
                  <c:v>21.86</c:v>
                </c:pt>
                <c:pt idx="12">
                  <c:v>22.92</c:v>
                </c:pt>
                <c:pt idx="13">
                  <c:v>23.82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C95-426C-A97F-7AB94C07456F}"/>
            </c:ext>
          </c:extLst>
        </c:ser>
        <c:ser>
          <c:idx val="4"/>
          <c:order val="4"/>
          <c:tx>
            <c:strRef>
              <c:f>data!$F$1</c:f>
              <c:strCache>
                <c:ptCount val="1"/>
                <c:pt idx="0">
                  <c:v>kij</c:v>
                </c:pt>
              </c:strCache>
            </c:strRef>
          </c:tx>
          <c:spPr>
            <a:ln w="38100">
              <a:solidFill>
                <a:srgbClr val="008000"/>
              </a:solidFill>
            </a:ln>
          </c:spPr>
          <c:marker>
            <c:symbol val="diamond"/>
            <c:size val="8"/>
            <c:spPr>
              <a:solidFill>
                <a:srgbClr val="008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data!$F$2:$F$15</c:f>
              <c:numCache>
                <c:formatCode>General</c:formatCode>
                <c:ptCount val="14"/>
                <c:pt idx="0">
                  <c:v>1.86</c:v>
                </c:pt>
                <c:pt idx="1">
                  <c:v>1.78</c:v>
                </c:pt>
                <c:pt idx="2">
                  <c:v>2.14</c:v>
                </c:pt>
                <c:pt idx="3">
                  <c:v>2.2999999999999998</c:v>
                </c:pt>
                <c:pt idx="4">
                  <c:v>2.23</c:v>
                </c:pt>
                <c:pt idx="5">
                  <c:v>2.1800000000000002</c:v>
                </c:pt>
                <c:pt idx="6">
                  <c:v>2.14</c:v>
                </c:pt>
                <c:pt idx="7">
                  <c:v>2.12</c:v>
                </c:pt>
                <c:pt idx="8">
                  <c:v>2.12</c:v>
                </c:pt>
                <c:pt idx="9">
                  <c:v>2.13</c:v>
                </c:pt>
                <c:pt idx="10">
                  <c:v>2.13</c:v>
                </c:pt>
                <c:pt idx="11">
                  <c:v>2.14</c:v>
                </c:pt>
                <c:pt idx="12">
                  <c:v>2.16</c:v>
                </c:pt>
                <c:pt idx="13">
                  <c:v>2.2200000000000002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C95-426C-A97F-7AB94C07456F}"/>
            </c:ext>
          </c:extLst>
        </c:ser>
        <c:ser>
          <c:idx val="5"/>
          <c:order val="5"/>
          <c:tx>
            <c:strRef>
              <c:f>data!$G$1</c:f>
              <c:strCache>
                <c:ptCount val="1"/>
                <c:pt idx="0">
                  <c:v>ikj</c:v>
                </c:pt>
              </c:strCache>
            </c:strRef>
          </c:tx>
          <c:spPr>
            <a:ln w="38100">
              <a:solidFill>
                <a:srgbClr val="008000"/>
              </a:solidFill>
            </a:ln>
          </c:spPr>
          <c:marker>
            <c:symbol val="triangle"/>
            <c:size val="8"/>
            <c:spPr>
              <a:solidFill>
                <a:srgbClr val="008000"/>
              </a:solidFill>
              <a:ln>
                <a:noFill/>
              </a:ln>
            </c:spPr>
          </c:marker>
          <c:cat>
            <c:numRef>
              <c:f>data!$A$2:$A$15</c:f>
              <c:numCache>
                <c:formatCode>General</c:formatCode>
                <c:ptCount val="14"/>
                <c:pt idx="0">
                  <c:v>50</c:v>
                </c:pt>
                <c:pt idx="1">
                  <c:v>100</c:v>
                </c:pt>
                <c:pt idx="2">
                  <c:v>150</c:v>
                </c:pt>
                <c:pt idx="3">
                  <c:v>200</c:v>
                </c:pt>
                <c:pt idx="4">
                  <c:v>250</c:v>
                </c:pt>
                <c:pt idx="5">
                  <c:v>300</c:v>
                </c:pt>
                <c:pt idx="6">
                  <c:v>350</c:v>
                </c:pt>
                <c:pt idx="7">
                  <c:v>400</c:v>
                </c:pt>
                <c:pt idx="8">
                  <c:v>450</c:v>
                </c:pt>
                <c:pt idx="9">
                  <c:v>500</c:v>
                </c:pt>
                <c:pt idx="10">
                  <c:v>550</c:v>
                </c:pt>
                <c:pt idx="11">
                  <c:v>600</c:v>
                </c:pt>
                <c:pt idx="12">
                  <c:v>650</c:v>
                </c:pt>
                <c:pt idx="13">
                  <c:v>700</c:v>
                </c:pt>
              </c:numCache>
            </c:numRef>
          </c:cat>
          <c:val>
            <c:numRef>
              <c:f>data!$G$2:$G$15</c:f>
              <c:numCache>
                <c:formatCode>General</c:formatCode>
                <c:ptCount val="14"/>
                <c:pt idx="0">
                  <c:v>1.78</c:v>
                </c:pt>
                <c:pt idx="1">
                  <c:v>1.8</c:v>
                </c:pt>
                <c:pt idx="2">
                  <c:v>2.12</c:v>
                </c:pt>
                <c:pt idx="3">
                  <c:v>2.0299999999999998</c:v>
                </c:pt>
                <c:pt idx="4">
                  <c:v>1.96</c:v>
                </c:pt>
                <c:pt idx="5">
                  <c:v>1.92</c:v>
                </c:pt>
                <c:pt idx="6">
                  <c:v>1.89</c:v>
                </c:pt>
                <c:pt idx="7">
                  <c:v>1.86</c:v>
                </c:pt>
                <c:pt idx="8">
                  <c:v>1.86</c:v>
                </c:pt>
                <c:pt idx="9">
                  <c:v>1.88</c:v>
                </c:pt>
                <c:pt idx="10">
                  <c:v>1.89</c:v>
                </c:pt>
                <c:pt idx="11">
                  <c:v>1.9</c:v>
                </c:pt>
                <c:pt idx="12">
                  <c:v>1.91</c:v>
                </c:pt>
                <c:pt idx="13">
                  <c:v>1.95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C95-426C-A97F-7AB94C0745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194112"/>
        <c:axId val="71204864"/>
      </c:lineChart>
      <c:catAx>
        <c:axId val="711941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Array size (n)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 w="31750" cap="sq"/>
        </c:spPr>
        <c:txPr>
          <a:bodyPr/>
          <a:lstStyle/>
          <a:p>
            <a:pPr>
              <a:defRPr sz="1600" b="1">
                <a:latin typeface="Calibri" panose="020F0502020204030204" pitchFamily="34" charset="0"/>
              </a:defRPr>
            </a:pPr>
            <a:endParaRPr lang="en-US"/>
          </a:p>
        </c:txPr>
        <c:crossAx val="71204864"/>
        <c:crossesAt val="0"/>
        <c:auto val="1"/>
        <c:lblAlgn val="ctr"/>
        <c:lblOffset val="100"/>
        <c:noMultiLvlLbl val="0"/>
      </c:catAx>
      <c:valAx>
        <c:axId val="71204864"/>
        <c:scaling>
          <c:logBase val="10"/>
          <c:orientation val="minMax"/>
          <c:min val="1"/>
        </c:scaling>
        <c:delete val="0"/>
        <c:axPos val="l"/>
        <c:majorGridlines>
          <c:spPr>
            <a:ln w="25400">
              <a:solidFill>
                <a:srgbClr val="FFFFFF"/>
              </a:solidFill>
            </a:ln>
          </c:spPr>
        </c:majorGridlines>
        <c:minorGridlines>
          <c:spPr>
            <a:ln w="25400">
              <a:solidFill>
                <a:srgbClr val="FFFFFF"/>
              </a:solidFill>
            </a:ln>
          </c:spPr>
        </c:minorGridlines>
        <c:numFmt formatCode="General" sourceLinked="1"/>
        <c:majorTickMark val="out"/>
        <c:minorTickMark val="out"/>
        <c:tickLblPos val="nextTo"/>
        <c:spPr>
          <a:ln>
            <a:noFill/>
          </a:ln>
        </c:spPr>
        <c:txPr>
          <a:bodyPr/>
          <a:lstStyle/>
          <a:p>
            <a:pPr>
              <a:defRPr sz="1600" b="1">
                <a:latin typeface="Calibri" panose="020F0502020204030204" pitchFamily="34" charset="0"/>
              </a:defRPr>
            </a:pPr>
            <a:endParaRPr lang="en-US"/>
          </a:p>
        </c:txPr>
        <c:crossAx val="71194112"/>
        <c:crosses val="autoZero"/>
        <c:crossBetween val="midCat"/>
        <c:minorUnit val="10"/>
      </c:valAx>
      <c:spPr>
        <a:solidFill>
          <a:srgbClr val="FFFFFF">
            <a:lumMod val="95000"/>
          </a:srgbClr>
        </a:solidFill>
      </c:spPr>
    </c:plotArea>
    <c:legend>
      <c:legendPos val="r"/>
      <c:layout>
        <c:manualLayout>
          <c:xMode val="edge"/>
          <c:yMode val="edge"/>
          <c:x val="0.11315789473684212"/>
          <c:y val="0.11451644449980126"/>
          <c:w val="0.1134502923976608"/>
          <c:h val="0.28239216893937535"/>
        </c:manualLayout>
      </c:layout>
      <c:overlay val="0"/>
      <c:spPr>
        <a:ln>
          <a:noFill/>
        </a:ln>
      </c:spPr>
      <c:txPr>
        <a:bodyPr/>
        <a:lstStyle/>
        <a:p>
          <a:pPr>
            <a:defRPr sz="1600" b="1">
              <a:latin typeface="Courier New" panose="02070309020205020404" pitchFamily="49" charset="0"/>
              <a:cs typeface="Courier New" panose="02070309020205020404" pitchFamily="49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200">
          <a:latin typeface="Arial"/>
        </a:defRPr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16636</c:v>
                </c:pt>
                <c:pt idx="1">
                  <c:v>8966</c:v>
                </c:pt>
                <c:pt idx="2">
                  <c:v>5846</c:v>
                </c:pt>
                <c:pt idx="3">
                  <c:v>4298</c:v>
                </c:pt>
                <c:pt idx="4">
                  <c:v>3403</c:v>
                </c:pt>
                <c:pt idx="5">
                  <c:v>2789</c:v>
                </c:pt>
                <c:pt idx="6">
                  <c:v>2348</c:v>
                </c:pt>
                <c:pt idx="7">
                  <c:v>2055</c:v>
                </c:pt>
                <c:pt idx="8">
                  <c:v>1904</c:v>
                </c:pt>
                <c:pt idx="9">
                  <c:v>1786</c:v>
                </c:pt>
                <c:pt idx="10">
                  <c:v>1693</c:v>
                </c:pt>
                <c:pt idx="11">
                  <c:v>1607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66-4934-AFC4-CBB2F28AB7DE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16925</c:v>
                </c:pt>
                <c:pt idx="1">
                  <c:v>9080</c:v>
                </c:pt>
                <c:pt idx="2">
                  <c:v>5860</c:v>
                </c:pt>
                <c:pt idx="3">
                  <c:v>4307</c:v>
                </c:pt>
                <c:pt idx="4">
                  <c:v>3408</c:v>
                </c:pt>
                <c:pt idx="5">
                  <c:v>2795</c:v>
                </c:pt>
                <c:pt idx="6">
                  <c:v>2352</c:v>
                </c:pt>
                <c:pt idx="7">
                  <c:v>2058</c:v>
                </c:pt>
                <c:pt idx="8">
                  <c:v>1912</c:v>
                </c:pt>
                <c:pt idx="9">
                  <c:v>1791</c:v>
                </c:pt>
                <c:pt idx="10">
                  <c:v>1695</c:v>
                </c:pt>
                <c:pt idx="11">
                  <c:v>1608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66-4934-AFC4-CBB2F28AB7DE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17168</c:v>
                </c:pt>
                <c:pt idx="1">
                  <c:v>9212</c:v>
                </c:pt>
                <c:pt idx="2">
                  <c:v>5897</c:v>
                </c:pt>
                <c:pt idx="3">
                  <c:v>4331</c:v>
                </c:pt>
                <c:pt idx="4">
                  <c:v>3431</c:v>
                </c:pt>
                <c:pt idx="5">
                  <c:v>2822</c:v>
                </c:pt>
                <c:pt idx="6">
                  <c:v>2375</c:v>
                </c:pt>
                <c:pt idx="7">
                  <c:v>2078</c:v>
                </c:pt>
                <c:pt idx="8">
                  <c:v>1924</c:v>
                </c:pt>
                <c:pt idx="9">
                  <c:v>1809</c:v>
                </c:pt>
                <c:pt idx="10">
                  <c:v>1713</c:v>
                </c:pt>
                <c:pt idx="11">
                  <c:v>1628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366-4934-AFC4-CBB2F28AB7DE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17405</c:v>
                </c:pt>
                <c:pt idx="1">
                  <c:v>9559</c:v>
                </c:pt>
                <c:pt idx="2">
                  <c:v>6027</c:v>
                </c:pt>
                <c:pt idx="3">
                  <c:v>4458</c:v>
                </c:pt>
                <c:pt idx="4">
                  <c:v>3520</c:v>
                </c:pt>
                <c:pt idx="5">
                  <c:v>2899</c:v>
                </c:pt>
                <c:pt idx="6">
                  <c:v>2465</c:v>
                </c:pt>
                <c:pt idx="7">
                  <c:v>2179</c:v>
                </c:pt>
                <c:pt idx="8">
                  <c:v>2049</c:v>
                </c:pt>
                <c:pt idx="9">
                  <c:v>1952</c:v>
                </c:pt>
                <c:pt idx="10">
                  <c:v>1883</c:v>
                </c:pt>
                <c:pt idx="11">
                  <c:v>1825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366-4934-AFC4-CBB2F28AB7DE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19339</c:v>
                </c:pt>
                <c:pt idx="1">
                  <c:v>11837</c:v>
                </c:pt>
                <c:pt idx="2">
                  <c:v>8045</c:v>
                </c:pt>
                <c:pt idx="3">
                  <c:v>6079</c:v>
                </c:pt>
                <c:pt idx="4">
                  <c:v>4927</c:v>
                </c:pt>
                <c:pt idx="5">
                  <c:v>4246</c:v>
                </c:pt>
                <c:pt idx="6">
                  <c:v>3745</c:v>
                </c:pt>
                <c:pt idx="7">
                  <c:v>3289</c:v>
                </c:pt>
                <c:pt idx="8">
                  <c:v>3131</c:v>
                </c:pt>
                <c:pt idx="9">
                  <c:v>3026</c:v>
                </c:pt>
                <c:pt idx="10">
                  <c:v>2899</c:v>
                </c:pt>
                <c:pt idx="11">
                  <c:v>2924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366-4934-AFC4-CBB2F28AB7DE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20728</c:v>
                </c:pt>
                <c:pt idx="1">
                  <c:v>16852</c:v>
                </c:pt>
                <c:pt idx="2">
                  <c:v>13212</c:v>
                </c:pt>
                <c:pt idx="3">
                  <c:v>10371</c:v>
                </c:pt>
                <c:pt idx="4">
                  <c:v>8542</c:v>
                </c:pt>
                <c:pt idx="5">
                  <c:v>7259</c:v>
                </c:pt>
                <c:pt idx="6">
                  <c:v>6345</c:v>
                </c:pt>
                <c:pt idx="7">
                  <c:v>5627</c:v>
                </c:pt>
                <c:pt idx="8">
                  <c:v>5396</c:v>
                </c:pt>
                <c:pt idx="9">
                  <c:v>5228</c:v>
                </c:pt>
                <c:pt idx="10">
                  <c:v>5090</c:v>
                </c:pt>
                <c:pt idx="11">
                  <c:v>4977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366-4934-AFC4-CBB2F28AB7DE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29025</c:v>
                </c:pt>
                <c:pt idx="1">
                  <c:v>19350</c:v>
                </c:pt>
                <c:pt idx="2">
                  <c:v>13735</c:v>
                </c:pt>
                <c:pt idx="3">
                  <c:v>10550</c:v>
                </c:pt>
                <c:pt idx="4">
                  <c:v>8610</c:v>
                </c:pt>
                <c:pt idx="5">
                  <c:v>7308</c:v>
                </c:pt>
                <c:pt idx="6">
                  <c:v>6361</c:v>
                </c:pt>
                <c:pt idx="7">
                  <c:v>5648</c:v>
                </c:pt>
                <c:pt idx="8">
                  <c:v>5417</c:v>
                </c:pt>
                <c:pt idx="9">
                  <c:v>5241</c:v>
                </c:pt>
                <c:pt idx="10">
                  <c:v>5094</c:v>
                </c:pt>
                <c:pt idx="11">
                  <c:v>4978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366-4934-AFC4-CBB2F28AB7DE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29291</c:v>
                </c:pt>
                <c:pt idx="1">
                  <c:v>19543</c:v>
                </c:pt>
                <c:pt idx="2">
                  <c:v>13689</c:v>
                </c:pt>
                <c:pt idx="3">
                  <c:v>10508</c:v>
                </c:pt>
                <c:pt idx="4">
                  <c:v>8597</c:v>
                </c:pt>
                <c:pt idx="5">
                  <c:v>7281</c:v>
                </c:pt>
                <c:pt idx="6">
                  <c:v>6354</c:v>
                </c:pt>
                <c:pt idx="7">
                  <c:v>5628</c:v>
                </c:pt>
                <c:pt idx="8">
                  <c:v>5388</c:v>
                </c:pt>
                <c:pt idx="9">
                  <c:v>5218</c:v>
                </c:pt>
                <c:pt idx="10">
                  <c:v>5071</c:v>
                </c:pt>
                <c:pt idx="11">
                  <c:v>4956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366-4934-AFC4-CBB2F28AB7DE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29290</c:v>
                </c:pt>
                <c:pt idx="1">
                  <c:v>19411</c:v>
                </c:pt>
                <c:pt idx="2">
                  <c:v>13779</c:v>
                </c:pt>
                <c:pt idx="3">
                  <c:v>10594</c:v>
                </c:pt>
                <c:pt idx="4">
                  <c:v>8667</c:v>
                </c:pt>
                <c:pt idx="5">
                  <c:v>7390</c:v>
                </c:pt>
                <c:pt idx="6">
                  <c:v>6438</c:v>
                </c:pt>
                <c:pt idx="7">
                  <c:v>5684</c:v>
                </c:pt>
                <c:pt idx="8">
                  <c:v>5453</c:v>
                </c:pt>
                <c:pt idx="9">
                  <c:v>5325</c:v>
                </c:pt>
                <c:pt idx="10">
                  <c:v>5213</c:v>
                </c:pt>
                <c:pt idx="11">
                  <c:v>5128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366-4934-AFC4-CBB2F28AB7DE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29762</c:v>
                </c:pt>
                <c:pt idx="1">
                  <c:v>21456</c:v>
                </c:pt>
                <c:pt idx="2">
                  <c:v>16905</c:v>
                </c:pt>
                <c:pt idx="3">
                  <c:v>13504</c:v>
                </c:pt>
                <c:pt idx="4">
                  <c:v>11044</c:v>
                </c:pt>
                <c:pt idx="5">
                  <c:v>9359</c:v>
                </c:pt>
                <c:pt idx="6">
                  <c:v>8175</c:v>
                </c:pt>
                <c:pt idx="7">
                  <c:v>7240</c:v>
                </c:pt>
                <c:pt idx="8">
                  <c:v>7082</c:v>
                </c:pt>
                <c:pt idx="9">
                  <c:v>6889</c:v>
                </c:pt>
                <c:pt idx="10">
                  <c:v>6858</c:v>
                </c:pt>
                <c:pt idx="11">
                  <c:v>6835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366-4934-AFC4-CBB2F28AB7DE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30042</c:v>
                </c:pt>
                <c:pt idx="1">
                  <c:v>23953</c:v>
                </c:pt>
                <c:pt idx="2">
                  <c:v>22661</c:v>
                </c:pt>
                <c:pt idx="3">
                  <c:v>18952</c:v>
                </c:pt>
                <c:pt idx="4">
                  <c:v>15706</c:v>
                </c:pt>
                <c:pt idx="5">
                  <c:v>13602</c:v>
                </c:pt>
                <c:pt idx="6">
                  <c:v>11761</c:v>
                </c:pt>
                <c:pt idx="7">
                  <c:v>10409</c:v>
                </c:pt>
                <c:pt idx="8">
                  <c:v>10184</c:v>
                </c:pt>
                <c:pt idx="9">
                  <c:v>10137</c:v>
                </c:pt>
                <c:pt idx="10">
                  <c:v>10158</c:v>
                </c:pt>
                <c:pt idx="11">
                  <c:v>9875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366-4934-AFC4-CBB2F28AB7DE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29468</c:v>
                </c:pt>
                <c:pt idx="1">
                  <c:v>23044</c:v>
                </c:pt>
                <c:pt idx="2">
                  <c:v>21501</c:v>
                </c:pt>
                <c:pt idx="3">
                  <c:v>19208</c:v>
                </c:pt>
                <c:pt idx="4">
                  <c:v>15955</c:v>
                </c:pt>
                <c:pt idx="5">
                  <c:v>13551</c:v>
                </c:pt>
                <c:pt idx="6">
                  <c:v>11784</c:v>
                </c:pt>
                <c:pt idx="7">
                  <c:v>10516</c:v>
                </c:pt>
                <c:pt idx="8">
                  <c:v>10364</c:v>
                </c:pt>
                <c:pt idx="9">
                  <c:v>10320</c:v>
                </c:pt>
                <c:pt idx="10">
                  <c:v>10262</c:v>
                </c:pt>
                <c:pt idx="11">
                  <c:v>10132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5366-4934-AFC4-CBB2F28AB7DE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28870</c:v>
                </c:pt>
                <c:pt idx="1">
                  <c:v>28719</c:v>
                </c:pt>
                <c:pt idx="2">
                  <c:v>29106</c:v>
                </c:pt>
                <c:pt idx="3">
                  <c:v>27888</c:v>
                </c:pt>
                <c:pt idx="4">
                  <c:v>26884</c:v>
                </c:pt>
                <c:pt idx="5">
                  <c:v>28059</c:v>
                </c:pt>
                <c:pt idx="6">
                  <c:v>26335</c:v>
                </c:pt>
                <c:pt idx="7">
                  <c:v>26110</c:v>
                </c:pt>
                <c:pt idx="8">
                  <c:v>26305</c:v>
                </c:pt>
                <c:pt idx="9">
                  <c:v>29201</c:v>
                </c:pt>
                <c:pt idx="10">
                  <c:v>29054</c:v>
                </c:pt>
                <c:pt idx="11">
                  <c:v>28530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5366-4934-AFC4-CBB2F28AB7DE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30341</c:v>
                </c:pt>
                <c:pt idx="1">
                  <c:v>29871</c:v>
                </c:pt>
                <c:pt idx="2">
                  <c:v>30402</c:v>
                </c:pt>
                <c:pt idx="3">
                  <c:v>28973</c:v>
                </c:pt>
                <c:pt idx="4">
                  <c:v>29464</c:v>
                </c:pt>
                <c:pt idx="5">
                  <c:v>28643</c:v>
                </c:pt>
                <c:pt idx="6">
                  <c:v>29046</c:v>
                </c:pt>
                <c:pt idx="7">
                  <c:v>27746</c:v>
                </c:pt>
                <c:pt idx="8">
                  <c:v>26070</c:v>
                </c:pt>
                <c:pt idx="9">
                  <c:v>27955</c:v>
                </c:pt>
                <c:pt idx="10">
                  <c:v>27259</c:v>
                </c:pt>
                <c:pt idx="11">
                  <c:v>25816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5366-4934-AFC4-CBB2F28AB7DE}"/>
            </c:ext>
          </c:extLst>
        </c:ser>
        <c:bandFmts/>
        <c:axId val="2085835592"/>
        <c:axId val="2085825864"/>
        <c:axId val="2085623160"/>
      </c:surface3DChart>
      <c:catAx>
        <c:axId val="20858355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auto val="1"/>
        <c:lblAlgn val="ctr"/>
        <c:lblOffset val="100"/>
        <c:noMultiLvlLbl val="0"/>
      </c:catAx>
      <c:valAx>
        <c:axId val="2085825864"/>
        <c:scaling>
          <c:orientation val="minMax"/>
          <c:max val="32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35592"/>
        <c:crosses val="autoZero"/>
        <c:crossBetween val="midCat"/>
        <c:majorUnit val="4000"/>
        <c:minorUnit val="500"/>
      </c:valAx>
      <c:serAx>
        <c:axId val="2085623160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data!$I$1</c:f>
              <c:strCache>
                <c:ptCount val="1"/>
                <c:pt idx="0">
                  <c:v>s8</c:v>
                </c:pt>
              </c:strCache>
            </c:strRef>
          </c:tx>
          <c:invertIfNegative val="0"/>
          <c:cat>
            <c:strRef>
              <c:f>data!$A$2:$A$16</c:f>
              <c:strCache>
                <c:ptCount val="14"/>
                <c:pt idx="0">
                  <c:v>128m</c:v>
                </c:pt>
                <c:pt idx="1">
                  <c:v>64m</c:v>
                </c:pt>
                <c:pt idx="2">
                  <c:v>32m</c:v>
                </c:pt>
                <c:pt idx="3">
                  <c:v>16m</c:v>
                </c:pt>
                <c:pt idx="4">
                  <c:v>8m</c:v>
                </c:pt>
                <c:pt idx="5">
                  <c:v>4m</c:v>
                </c:pt>
                <c:pt idx="6">
                  <c:v>2m</c:v>
                </c:pt>
                <c:pt idx="7">
                  <c:v>1024k</c:v>
                </c:pt>
                <c:pt idx="8">
                  <c:v>512k</c:v>
                </c:pt>
                <c:pt idx="9">
                  <c:v>256k</c:v>
                </c:pt>
                <c:pt idx="10">
                  <c:v>128k</c:v>
                </c:pt>
                <c:pt idx="11">
                  <c:v>64k</c:v>
                </c:pt>
                <c:pt idx="12">
                  <c:v>32k</c:v>
                </c:pt>
                <c:pt idx="13">
                  <c:v>16k</c:v>
                </c:pt>
              </c:strCache>
            </c:strRef>
          </c:cat>
          <c:val>
            <c:numRef>
              <c:f>data!$I$2:$I$16</c:f>
              <c:numCache>
                <c:formatCode>General</c:formatCode>
                <c:ptCount val="15"/>
                <c:pt idx="0">
                  <c:v>2055</c:v>
                </c:pt>
                <c:pt idx="1">
                  <c:v>2058</c:v>
                </c:pt>
                <c:pt idx="2">
                  <c:v>2078</c:v>
                </c:pt>
                <c:pt idx="3">
                  <c:v>2179</c:v>
                </c:pt>
                <c:pt idx="4">
                  <c:v>3289</c:v>
                </c:pt>
                <c:pt idx="5">
                  <c:v>5627</c:v>
                </c:pt>
                <c:pt idx="6">
                  <c:v>5648</c:v>
                </c:pt>
                <c:pt idx="7">
                  <c:v>5628</c:v>
                </c:pt>
                <c:pt idx="8">
                  <c:v>5684</c:v>
                </c:pt>
                <c:pt idx="9">
                  <c:v>7240</c:v>
                </c:pt>
                <c:pt idx="10">
                  <c:v>10409</c:v>
                </c:pt>
                <c:pt idx="11">
                  <c:v>10516</c:v>
                </c:pt>
                <c:pt idx="12">
                  <c:v>26110</c:v>
                </c:pt>
                <c:pt idx="13">
                  <c:v>27746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6B-4F2D-9549-5F1667D7AE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5658424"/>
        <c:axId val="2085643048"/>
      </c:barChart>
      <c:catAx>
        <c:axId val="20856584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Working</a:t>
                </a:r>
                <a:r>
                  <a:rPr lang="en-US" sz="1200" baseline="0">
                    <a:latin typeface="Arial"/>
                  </a:rPr>
                  <a:t> set size (bytes)</a:t>
                </a:r>
                <a:endParaRPr lang="en-US" sz="1200">
                  <a:latin typeface="Arial"/>
                </a:endParaRP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43048"/>
        <c:crosses val="autoZero"/>
        <c:auto val="1"/>
        <c:lblAlgn val="ctr"/>
        <c:lblOffset val="100"/>
        <c:noMultiLvlLbl val="0"/>
      </c:catAx>
      <c:valAx>
        <c:axId val="2085643048"/>
        <c:scaling>
          <c:orientation val="minMax"/>
        </c:scaling>
        <c:delete val="0"/>
        <c:axPos val="l"/>
        <c:majorGridlines>
          <c:spPr>
            <a:ln w="9525" cmpd="sng">
              <a:solidFill>
                <a:schemeClr val="tx1"/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200" baseline="0">
                    <a:latin typeface="Arial"/>
                  </a:defRPr>
                </a:pPr>
                <a:r>
                  <a:rPr lang="en-US" sz="1200" baseline="0">
                    <a:latin typeface="Arial"/>
                  </a:rPr>
                  <a:t>Read throughput (MB/s)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58424"/>
        <c:crosses val="autoZero"/>
        <c:crossBetween val="between"/>
      </c:valAx>
      <c:spPr>
        <a:solidFill>
          <a:schemeClr val="bg1">
            <a:lumMod val="95000"/>
          </a:schemeClr>
        </a:solidFill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</c:v>
                </c:pt>
                <c:pt idx="1">
                  <c:v>25024</c:v>
                </c:pt>
                <c:pt idx="2">
                  <c:v>24135</c:v>
                </c:pt>
                <c:pt idx="3">
                  <c:v>20391</c:v>
                </c:pt>
                <c:pt idx="4">
                  <c:v>17199</c:v>
                </c:pt>
                <c:pt idx="5">
                  <c:v>14634</c:v>
                </c:pt>
                <c:pt idx="6">
                  <c:v>12670</c:v>
                </c:pt>
                <c:pt idx="7">
                  <c:v>11274</c:v>
                </c:pt>
                <c:pt idx="8">
                  <c:v>11248</c:v>
                </c:pt>
                <c:pt idx="9">
                  <c:v>11262</c:v>
                </c:pt>
                <c:pt idx="10">
                  <c:v>11294</c:v>
                </c:pt>
                <c:pt idx="11">
                  <c:v>11251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4F-4BF9-8AD1-A7A5BFFF7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55144488"/>
        <c:axId val="-2053180024"/>
      </c:lineChart>
      <c:catAx>
        <c:axId val="-205514448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180024"/>
        <c:crosses val="autoZero"/>
        <c:auto val="1"/>
        <c:lblAlgn val="ctr"/>
        <c:lblOffset val="100"/>
        <c:noMultiLvlLbl val="0"/>
      </c:catAx>
      <c:valAx>
        <c:axId val="-205318002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205514448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</c:v>
                </c:pt>
                <c:pt idx="1">
                  <c:v>25024</c:v>
                </c:pt>
                <c:pt idx="2">
                  <c:v>24135</c:v>
                </c:pt>
                <c:pt idx="3">
                  <c:v>20391</c:v>
                </c:pt>
                <c:pt idx="4">
                  <c:v>17199</c:v>
                </c:pt>
                <c:pt idx="5">
                  <c:v>14634</c:v>
                </c:pt>
                <c:pt idx="6">
                  <c:v>12670</c:v>
                </c:pt>
                <c:pt idx="7">
                  <c:v>11274</c:v>
                </c:pt>
                <c:pt idx="8">
                  <c:v>11248</c:v>
                </c:pt>
                <c:pt idx="9">
                  <c:v>11262</c:v>
                </c:pt>
                <c:pt idx="10">
                  <c:v>11294</c:v>
                </c:pt>
                <c:pt idx="11">
                  <c:v>11251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4F-45F1-8B61-8060EBD7A3B5}"/>
            </c:ext>
          </c:extLst>
        </c:ser>
        <c:ser>
          <c:idx val="1"/>
          <c:order val="1"/>
          <c:tx>
            <c:strRef>
              <c:f>'stride 128k'!$A$27</c:f>
              <c:strCache>
                <c:ptCount val="1"/>
                <c:pt idx="0">
                  <c:v>Model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128k'!$B$27:$M$27</c:f>
              <c:numCache>
                <c:formatCode>0</c:formatCode>
                <c:ptCount val="12"/>
                <c:pt idx="0">
                  <c:v>30896</c:v>
                </c:pt>
                <c:pt idx="1">
                  <c:v>24743.76423787294</c:v>
                </c:pt>
                <c:pt idx="2">
                  <c:v>20634.810920600521</c:v>
                </c:pt>
                <c:pt idx="3">
                  <c:v>17696.180456366488</c:v>
                </c:pt>
                <c:pt idx="4">
                  <c:v>15490.200678500179</c:v>
                </c:pt>
                <c:pt idx="5">
                  <c:v>13773.24789298868</c:v>
                </c:pt>
                <c:pt idx="6">
                  <c:v>12398.934797864231</c:v>
                </c:pt>
                <c:pt idx="7">
                  <c:v>11274</c:v>
                </c:pt>
                <c:pt idx="8">
                  <c:v>11274</c:v>
                </c:pt>
                <c:pt idx="9">
                  <c:v>11274</c:v>
                </c:pt>
                <c:pt idx="10">
                  <c:v>11274</c:v>
                </c:pt>
                <c:pt idx="11">
                  <c:v>11274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4F-45F1-8B61-8060EBD7A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64711960"/>
        <c:axId val="-2053502504"/>
      </c:lineChart>
      <c:catAx>
        <c:axId val="206471196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502504"/>
        <c:crosses val="autoZero"/>
        <c:auto val="1"/>
        <c:lblAlgn val="ctr"/>
        <c:lblOffset val="100"/>
        <c:noMultiLvlLbl val="0"/>
      </c:catAx>
      <c:valAx>
        <c:axId val="-205350250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06471196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5427</c:v>
                </c:pt>
                <c:pt idx="1">
                  <c:v>2757</c:v>
                </c:pt>
                <c:pt idx="2">
                  <c:v>1939</c:v>
                </c:pt>
                <c:pt idx="3">
                  <c:v>1455</c:v>
                </c:pt>
                <c:pt idx="4">
                  <c:v>1151</c:v>
                </c:pt>
                <c:pt idx="5">
                  <c:v>951</c:v>
                </c:pt>
                <c:pt idx="6">
                  <c:v>803</c:v>
                </c:pt>
                <c:pt idx="7">
                  <c:v>701</c:v>
                </c:pt>
                <c:pt idx="8">
                  <c:v>672</c:v>
                </c:pt>
                <c:pt idx="9">
                  <c:v>646</c:v>
                </c:pt>
                <c:pt idx="10">
                  <c:v>626</c:v>
                </c:pt>
                <c:pt idx="11">
                  <c:v>610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83-424D-9EA1-E456D5662717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5496</c:v>
                </c:pt>
                <c:pt idx="1">
                  <c:v>2760</c:v>
                </c:pt>
                <c:pt idx="2">
                  <c:v>1936</c:v>
                </c:pt>
                <c:pt idx="3">
                  <c:v>1459</c:v>
                </c:pt>
                <c:pt idx="4">
                  <c:v>1149</c:v>
                </c:pt>
                <c:pt idx="5">
                  <c:v>949</c:v>
                </c:pt>
                <c:pt idx="6">
                  <c:v>803</c:v>
                </c:pt>
                <c:pt idx="7">
                  <c:v>703</c:v>
                </c:pt>
                <c:pt idx="8">
                  <c:v>666</c:v>
                </c:pt>
                <c:pt idx="9">
                  <c:v>644</c:v>
                </c:pt>
                <c:pt idx="10">
                  <c:v>621</c:v>
                </c:pt>
                <c:pt idx="11">
                  <c:v>610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83-424D-9EA1-E456D5662717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5498</c:v>
                </c:pt>
                <c:pt idx="1">
                  <c:v>2758</c:v>
                </c:pt>
                <c:pt idx="2">
                  <c:v>1938</c:v>
                </c:pt>
                <c:pt idx="3">
                  <c:v>1454</c:v>
                </c:pt>
                <c:pt idx="4">
                  <c:v>1151</c:v>
                </c:pt>
                <c:pt idx="5">
                  <c:v>934</c:v>
                </c:pt>
                <c:pt idx="6">
                  <c:v>811</c:v>
                </c:pt>
                <c:pt idx="7">
                  <c:v>704</c:v>
                </c:pt>
                <c:pt idx="8">
                  <c:v>671</c:v>
                </c:pt>
                <c:pt idx="9">
                  <c:v>645</c:v>
                </c:pt>
                <c:pt idx="10">
                  <c:v>625</c:v>
                </c:pt>
                <c:pt idx="11">
                  <c:v>611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83-424D-9EA1-E456D5662717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5506</c:v>
                </c:pt>
                <c:pt idx="1">
                  <c:v>2769</c:v>
                </c:pt>
                <c:pt idx="2">
                  <c:v>1941</c:v>
                </c:pt>
                <c:pt idx="3">
                  <c:v>1460</c:v>
                </c:pt>
                <c:pt idx="4">
                  <c:v>1153</c:v>
                </c:pt>
                <c:pt idx="5">
                  <c:v>953</c:v>
                </c:pt>
                <c:pt idx="6">
                  <c:v>811</c:v>
                </c:pt>
                <c:pt idx="7">
                  <c:v>705</c:v>
                </c:pt>
                <c:pt idx="8">
                  <c:v>672</c:v>
                </c:pt>
                <c:pt idx="9">
                  <c:v>646</c:v>
                </c:pt>
                <c:pt idx="10">
                  <c:v>626</c:v>
                </c:pt>
                <c:pt idx="11">
                  <c:v>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783-424D-9EA1-E456D5662717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5657</c:v>
                </c:pt>
                <c:pt idx="1">
                  <c:v>2977</c:v>
                </c:pt>
                <c:pt idx="2">
                  <c:v>2090</c:v>
                </c:pt>
                <c:pt idx="3">
                  <c:v>1586</c:v>
                </c:pt>
                <c:pt idx="4">
                  <c:v>1251</c:v>
                </c:pt>
                <c:pt idx="5">
                  <c:v>1035</c:v>
                </c:pt>
                <c:pt idx="6">
                  <c:v>882</c:v>
                </c:pt>
                <c:pt idx="7">
                  <c:v>766</c:v>
                </c:pt>
                <c:pt idx="8">
                  <c:v>777</c:v>
                </c:pt>
                <c:pt idx="9">
                  <c:v>836</c:v>
                </c:pt>
                <c:pt idx="10">
                  <c:v>1018</c:v>
                </c:pt>
                <c:pt idx="11">
                  <c:v>1365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83-424D-9EA1-E456D5662717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10401</c:v>
                </c:pt>
                <c:pt idx="1">
                  <c:v>8422</c:v>
                </c:pt>
                <c:pt idx="2">
                  <c:v>7522</c:v>
                </c:pt>
                <c:pt idx="3">
                  <c:v>6468</c:v>
                </c:pt>
                <c:pt idx="4">
                  <c:v>5469</c:v>
                </c:pt>
                <c:pt idx="5">
                  <c:v>4809</c:v>
                </c:pt>
                <c:pt idx="6">
                  <c:v>4284</c:v>
                </c:pt>
                <c:pt idx="7">
                  <c:v>3894</c:v>
                </c:pt>
                <c:pt idx="8">
                  <c:v>3900</c:v>
                </c:pt>
                <c:pt idx="9">
                  <c:v>3899</c:v>
                </c:pt>
                <c:pt idx="10">
                  <c:v>3898</c:v>
                </c:pt>
                <c:pt idx="11">
                  <c:v>3897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783-424D-9EA1-E456D5662717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10401</c:v>
                </c:pt>
                <c:pt idx="1">
                  <c:v>8418</c:v>
                </c:pt>
                <c:pt idx="2">
                  <c:v>7517</c:v>
                </c:pt>
                <c:pt idx="3">
                  <c:v>6468</c:v>
                </c:pt>
                <c:pt idx="4">
                  <c:v>5465</c:v>
                </c:pt>
                <c:pt idx="5">
                  <c:v>4804</c:v>
                </c:pt>
                <c:pt idx="6">
                  <c:v>4284</c:v>
                </c:pt>
                <c:pt idx="7">
                  <c:v>3898</c:v>
                </c:pt>
                <c:pt idx="8">
                  <c:v>3896</c:v>
                </c:pt>
                <c:pt idx="9">
                  <c:v>3897</c:v>
                </c:pt>
                <c:pt idx="10">
                  <c:v>3893</c:v>
                </c:pt>
                <c:pt idx="11">
                  <c:v>3897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783-424D-9EA1-E456D5662717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10479</c:v>
                </c:pt>
                <c:pt idx="1">
                  <c:v>8469</c:v>
                </c:pt>
                <c:pt idx="2">
                  <c:v>7578</c:v>
                </c:pt>
                <c:pt idx="3">
                  <c:v>6508</c:v>
                </c:pt>
                <c:pt idx="4">
                  <c:v>5510</c:v>
                </c:pt>
                <c:pt idx="5">
                  <c:v>4854</c:v>
                </c:pt>
                <c:pt idx="6">
                  <c:v>4326</c:v>
                </c:pt>
                <c:pt idx="7">
                  <c:v>3935</c:v>
                </c:pt>
                <c:pt idx="8">
                  <c:v>3939</c:v>
                </c:pt>
                <c:pt idx="9">
                  <c:v>3945</c:v>
                </c:pt>
                <c:pt idx="10">
                  <c:v>3951</c:v>
                </c:pt>
                <c:pt idx="11">
                  <c:v>3963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783-424D-9EA1-E456D5662717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10486</c:v>
                </c:pt>
                <c:pt idx="1">
                  <c:v>8465</c:v>
                </c:pt>
                <c:pt idx="2">
                  <c:v>7578</c:v>
                </c:pt>
                <c:pt idx="3">
                  <c:v>6508</c:v>
                </c:pt>
                <c:pt idx="4">
                  <c:v>5514</c:v>
                </c:pt>
                <c:pt idx="5">
                  <c:v>4854</c:v>
                </c:pt>
                <c:pt idx="6">
                  <c:v>4330</c:v>
                </c:pt>
                <c:pt idx="7">
                  <c:v>3938</c:v>
                </c:pt>
                <c:pt idx="8">
                  <c:v>3945</c:v>
                </c:pt>
                <c:pt idx="9">
                  <c:v>3952</c:v>
                </c:pt>
                <c:pt idx="10">
                  <c:v>3956</c:v>
                </c:pt>
                <c:pt idx="11">
                  <c:v>3969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83-424D-9EA1-E456D5662717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10479</c:v>
                </c:pt>
                <c:pt idx="1">
                  <c:v>8456</c:v>
                </c:pt>
                <c:pt idx="2">
                  <c:v>7578</c:v>
                </c:pt>
                <c:pt idx="3">
                  <c:v>6503</c:v>
                </c:pt>
                <c:pt idx="4">
                  <c:v>5510</c:v>
                </c:pt>
                <c:pt idx="5">
                  <c:v>4850</c:v>
                </c:pt>
                <c:pt idx="6">
                  <c:v>4322</c:v>
                </c:pt>
                <c:pt idx="7">
                  <c:v>3931</c:v>
                </c:pt>
                <c:pt idx="8">
                  <c:v>3935</c:v>
                </c:pt>
                <c:pt idx="9">
                  <c:v>3938</c:v>
                </c:pt>
                <c:pt idx="10">
                  <c:v>3944</c:v>
                </c:pt>
                <c:pt idx="11">
                  <c:v>3958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783-424D-9EA1-E456D5662717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10473</c:v>
                </c:pt>
                <c:pt idx="1">
                  <c:v>8443</c:v>
                </c:pt>
                <c:pt idx="2">
                  <c:v>7552</c:v>
                </c:pt>
                <c:pt idx="3">
                  <c:v>6488</c:v>
                </c:pt>
                <c:pt idx="4">
                  <c:v>5496</c:v>
                </c:pt>
                <c:pt idx="5">
                  <c:v>4833</c:v>
                </c:pt>
                <c:pt idx="6">
                  <c:v>4307</c:v>
                </c:pt>
                <c:pt idx="7">
                  <c:v>3920</c:v>
                </c:pt>
                <c:pt idx="8">
                  <c:v>3912</c:v>
                </c:pt>
                <c:pt idx="9">
                  <c:v>3922</c:v>
                </c:pt>
                <c:pt idx="10">
                  <c:v>3923</c:v>
                </c:pt>
                <c:pt idx="11">
                  <c:v>3938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783-424D-9EA1-E456D5662717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10460</c:v>
                </c:pt>
                <c:pt idx="1">
                  <c:v>8414</c:v>
                </c:pt>
                <c:pt idx="2">
                  <c:v>7537</c:v>
                </c:pt>
                <c:pt idx="3">
                  <c:v>6463</c:v>
                </c:pt>
                <c:pt idx="4">
                  <c:v>5474</c:v>
                </c:pt>
                <c:pt idx="5">
                  <c:v>4817</c:v>
                </c:pt>
                <c:pt idx="6">
                  <c:v>4295</c:v>
                </c:pt>
                <c:pt idx="7">
                  <c:v>3902</c:v>
                </c:pt>
                <c:pt idx="8">
                  <c:v>3897</c:v>
                </c:pt>
                <c:pt idx="9">
                  <c:v>3899</c:v>
                </c:pt>
                <c:pt idx="10">
                  <c:v>3893</c:v>
                </c:pt>
                <c:pt idx="11">
                  <c:v>3905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783-424D-9EA1-E456D5662717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17485</c:v>
                </c:pt>
                <c:pt idx="1">
                  <c:v>16744</c:v>
                </c:pt>
                <c:pt idx="2">
                  <c:v>16268</c:v>
                </c:pt>
                <c:pt idx="3">
                  <c:v>15798</c:v>
                </c:pt>
                <c:pt idx="4">
                  <c:v>15242</c:v>
                </c:pt>
                <c:pt idx="5">
                  <c:v>15321</c:v>
                </c:pt>
                <c:pt idx="6">
                  <c:v>14692</c:v>
                </c:pt>
                <c:pt idx="7">
                  <c:v>14158</c:v>
                </c:pt>
                <c:pt idx="8">
                  <c:v>17489</c:v>
                </c:pt>
                <c:pt idx="9">
                  <c:v>17381</c:v>
                </c:pt>
                <c:pt idx="10">
                  <c:v>17327</c:v>
                </c:pt>
                <c:pt idx="11">
                  <c:v>17059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783-424D-9EA1-E456D5662717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18756</c:v>
                </c:pt>
                <c:pt idx="1">
                  <c:v>18386</c:v>
                </c:pt>
                <c:pt idx="2">
                  <c:v>17852</c:v>
                </c:pt>
                <c:pt idx="3">
                  <c:v>17688</c:v>
                </c:pt>
                <c:pt idx="4">
                  <c:v>17370</c:v>
                </c:pt>
                <c:pt idx="5">
                  <c:v>17059</c:v>
                </c:pt>
                <c:pt idx="6">
                  <c:v>16919</c:v>
                </c:pt>
                <c:pt idx="7">
                  <c:v>18206</c:v>
                </c:pt>
                <c:pt idx="8">
                  <c:v>18028</c:v>
                </c:pt>
                <c:pt idx="9">
                  <c:v>17773</c:v>
                </c:pt>
                <c:pt idx="10">
                  <c:v>17717</c:v>
                </c:pt>
                <c:pt idx="11">
                  <c:v>17735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C783-424D-9EA1-E456D5662717}"/>
            </c:ext>
          </c:extLst>
        </c:ser>
        <c:bandFmts/>
        <c:axId val="2127064360"/>
        <c:axId val="2127052712"/>
        <c:axId val="2127049608"/>
      </c:surface3DChart>
      <c:catAx>
        <c:axId val="2127064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auto val="1"/>
        <c:lblAlgn val="ctr"/>
        <c:lblOffset val="100"/>
        <c:noMultiLvlLbl val="0"/>
      </c:catAx>
      <c:valAx>
        <c:axId val="2127052712"/>
        <c:scaling>
          <c:orientation val="minMax"/>
          <c:max val="20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64360"/>
        <c:crosses val="autoZero"/>
        <c:crossBetween val="midCat"/>
        <c:majorUnit val="2000"/>
        <c:minorUnit val="500"/>
      </c:valAx>
      <c:serAx>
        <c:axId val="212704960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43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977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803353-72E2-470C-8E67-87750F01FAF1}" type="slidenum">
              <a:rPr lang="en-US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249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r>
              <a:rPr lang="en-US" dirty="0"/>
              <a:t>Pause at the end of this slide to consider that M[0] and M[8] have nothing to do with one another, but that they interfere with one </a:t>
            </a:r>
            <a:r>
              <a:rPr lang="en-US" dirty="0" err="1"/>
              <a:t>anothers</a:t>
            </a:r>
            <a:r>
              <a:rPr lang="en-US" dirty="0"/>
              <a:t>’ existences in the cache.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688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371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1"/>
          <p:cNvSpPr txBox="1">
            <a:spLocks noChangeArrowheads="1"/>
          </p:cNvSpPr>
          <p:nvPr/>
        </p:nvSpPr>
        <p:spPr bwMode="auto">
          <a:xfrm>
            <a:off x="1276247" y="726094"/>
            <a:ext cx="4752421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515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308" tIns="47654" rIns="95308" bIns="47654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140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16byte direct mapped $, 4B blocks -&gt; must be 4 sets to account for all 16B of cache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381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from block with set index bits 00 to 01, displace the line sitting in set 0 from the block with set index 00.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1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 = 64 (2^6)</a:t>
            </a:r>
          </a:p>
          <a:p>
            <a:r>
              <a:rPr lang="en-US" dirty="0"/>
              <a:t>E = 8 (2^3)</a:t>
            </a:r>
          </a:p>
          <a:p>
            <a:r>
              <a:rPr lang="en-US" dirty="0"/>
              <a:t>S = 64 (2^6) [need to infer from B, E, and Cache Size]</a:t>
            </a:r>
          </a:p>
          <a:p>
            <a:r>
              <a:rPr lang="en-US" dirty="0"/>
              <a:t>Cache Size = 2^15 (32768)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0x010 =&gt; 0000 0001 0000, say that it awkwardly segments the bits, but that’s 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  <p:sp>
        <p:nvSpPr>
          <p:cNvPr id="39939" name="Text Box 3"/>
          <p:cNvSpPr txBox="1">
            <a:spLocks noChangeArrowheads="1"/>
          </p:cNvSpPr>
          <p:nvPr/>
        </p:nvSpPr>
        <p:spPr bwMode="auto">
          <a:xfrm>
            <a:off x="1278663" y="726094"/>
            <a:ext cx="4754835" cy="358260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3184" y="4554201"/>
            <a:ext cx="5356133" cy="4314943"/>
          </a:xfrm>
          <a:noFill/>
          <a:ln/>
        </p:spPr>
        <p:txBody>
          <a:bodyPr lIns="95683" tIns="47003" rIns="95683" bIns="47003"/>
          <a:lstStyle/>
          <a:p>
            <a:endParaRPr lang="en-US"/>
          </a:p>
        </p:txBody>
      </p:sp>
      <p:sp>
        <p:nvSpPr>
          <p:cNvPr id="4096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4125" y="715963"/>
            <a:ext cx="4795838" cy="3598862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F64717-A5A5-4C4E-9291-2F18B7410B0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  <a:sym typeface="Gill Sans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7019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Slopes of spatial locality – increase stride, degrade throughput because burn through blocks faster</a:t>
            </a:r>
          </a:p>
          <a:p>
            <a:r>
              <a:rPr lang="en-US" dirty="0"/>
              <a:t>Ridges of temporal – if after warm up, whole dataset in cache, every thing’s a hit.</a:t>
            </a:r>
          </a:p>
          <a:p>
            <a:r>
              <a:rPr lang="en-US" dirty="0"/>
              <a:t>Prefetching – do better than we expect.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329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1"/>
          <p:cNvSpPr txBox="1">
            <a:spLocks noChangeArrowheads="1"/>
          </p:cNvSpPr>
          <p:nvPr/>
        </p:nvSpPr>
        <p:spPr bwMode="auto">
          <a:xfrm>
            <a:off x="1233987" y="726094"/>
            <a:ext cx="4835733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31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088" tIns="47544" rIns="95088" bIns="47544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087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7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n/8 – comes from taking n and doing it in chunks of 8 </a:t>
            </a:r>
            <a:r>
              <a:rPr lang="en-US" dirty="0" err="1"/>
              <a:t>tha</a:t>
            </a:r>
            <a:r>
              <a:rPr lang="en-US" dirty="0"/>
              <a:t> fit in a cache line, with perfect stride 1 accesses.</a:t>
            </a:r>
          </a:p>
          <a:p>
            <a:r>
              <a:rPr lang="en-US" dirty="0"/>
              <a:t>N – comes from missing on everything but the 1 double needed going down a column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68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2n/B comes from doing n/B blocks of size B^2 in each source matrix</a:t>
            </a:r>
          </a:p>
          <a:p>
            <a:r>
              <a:rPr lang="en-US" dirty="0"/>
              <a:t>B^2 / 8 comes from taking B^2 bytes per block and perfectly caching them 8 doubles at a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2517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n/B is the dimension of the matrix in blocks. (n/B)^2  is the number of iterations.   </a:t>
            </a:r>
            <a:r>
              <a:rPr lang="en-US" dirty="0" err="1"/>
              <a:t>nB</a:t>
            </a:r>
            <a:r>
              <a:rPr lang="en-US" dirty="0"/>
              <a:t>/4 is the misses per iteration.  N^3/4B is the total miss count.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2078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3B^2 to accommodate M3 = M1 x M2, with M1,2,3 all supplying blocks of dim B^2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41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4313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796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5876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6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4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4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4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82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228600"/>
            <a:ext cx="2185987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875" y="228600"/>
            <a:ext cx="6408738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2488" y="1362075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2488" y="3924300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592093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75914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Calibri" pitchFamily="34" charset="0"/>
              </a:defRPr>
            </a:lvl1pPr>
            <a:lvl2pPr>
              <a:defRPr sz="2800">
                <a:latin typeface="Calibri" pitchFamily="34" charset="0"/>
              </a:defRPr>
            </a:lvl2pPr>
            <a:lvl3pPr>
              <a:defRPr sz="2400">
                <a:latin typeface="Calibri" pitchFamily="34" charset="0"/>
              </a:defRPr>
            </a:lvl3pPr>
            <a:lvl4pPr>
              <a:defRPr sz="2000">
                <a:latin typeface="Calibri" pitchFamily="34" charset="0"/>
              </a:defRPr>
            </a:lvl4pPr>
            <a:lvl5pPr>
              <a:defRPr sz="2000">
                <a:latin typeface="Calibri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Calibri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75914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b="0">
              <a:latin typeface="Times New Roman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897813" y="-26988"/>
            <a:ext cx="1309687" cy="2778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Times New Roman" pitchFamily="18" charset="0"/>
              </a:rPr>
              <a:t>Carnegie Mellon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8830843" y="6611779"/>
            <a:ext cx="3385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>
              <a:latin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-16031" y="6629400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  <p:sldLayoutId id="2147483650" r:id="rId12"/>
    <p:sldLayoutId id="2147483649" r:id="rId13"/>
  </p:sldLayoutIdLst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4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anvas.cmu.edu/courses/10968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1.bin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2" y="1295400"/>
            <a:ext cx="9093416" cy="47244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7D6B3D-300A-0E43-A50F-4F8942F2CB1F}"/>
              </a:ext>
            </a:extLst>
          </p:cNvPr>
          <p:cNvSpPr txBox="1"/>
          <p:nvPr/>
        </p:nvSpPr>
        <p:spPr>
          <a:xfrm>
            <a:off x="4231075" y="4648200"/>
            <a:ext cx="894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panose="020B0502020104020203" pitchFamily="34" charset="0"/>
              </a:rPr>
              <a:t>14-513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FA6E20-6C5A-F146-B392-C6A0CD2B08C5}"/>
              </a:ext>
            </a:extLst>
          </p:cNvPr>
          <p:cNvSpPr txBox="1"/>
          <p:nvPr/>
        </p:nvSpPr>
        <p:spPr>
          <a:xfrm>
            <a:off x="6705600" y="4709756"/>
            <a:ext cx="6110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</a:rPr>
              <a:t>18-613</a:t>
            </a:r>
          </a:p>
        </p:txBody>
      </p:sp>
    </p:spTree>
    <p:extLst>
      <p:ext uri="{BB962C8B-B14F-4D97-AF65-F5344CB8AC3E}">
        <p14:creationId xmlns:p14="http://schemas.microsoft.com/office/powerpoint/2010/main" val="3545418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223"/>
          <p:cNvSpPr>
            <a:spLocks noChangeAspect="1" noChangeArrowheads="1"/>
          </p:cNvSpPr>
          <p:nvPr/>
        </p:nvSpPr>
        <p:spPr bwMode="auto">
          <a:xfrm>
            <a:off x="1196975" y="4279900"/>
            <a:ext cx="3379788" cy="21971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 cap="rnd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187423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Memories</a:t>
            </a:r>
          </a:p>
        </p:txBody>
      </p:sp>
      <p:sp>
        <p:nvSpPr>
          <p:cNvPr id="187424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Cache memories </a:t>
            </a:r>
            <a:r>
              <a:rPr lang="en-US" dirty="0"/>
              <a:t>are small, fast SRAM-based memories managed automatically in hardware</a:t>
            </a:r>
          </a:p>
          <a:p>
            <a:pPr lvl="1"/>
            <a:r>
              <a:rPr lang="en-US" dirty="0"/>
              <a:t>Hold frequently accessed blocks of main memory</a:t>
            </a:r>
          </a:p>
          <a:p>
            <a:r>
              <a:rPr lang="en-US" dirty="0"/>
              <a:t>CPU looks first for data in cache</a:t>
            </a:r>
          </a:p>
          <a:p>
            <a:r>
              <a:rPr lang="en-US" dirty="0"/>
              <a:t>Typical system structure:</a:t>
            </a:r>
          </a:p>
        </p:txBody>
      </p:sp>
      <p:sp>
        <p:nvSpPr>
          <p:cNvPr id="33" name="Rectangle 146"/>
          <p:cNvSpPr>
            <a:spLocks noChangeAspect="1" noChangeArrowheads="1"/>
          </p:cNvSpPr>
          <p:nvPr/>
        </p:nvSpPr>
        <p:spPr bwMode="auto">
          <a:xfrm>
            <a:off x="7258050" y="5653087"/>
            <a:ext cx="819150" cy="8239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Main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34" name="AutoShape 201"/>
          <p:cNvSpPr>
            <a:spLocks noChangeAspect="1" noChangeArrowheads="1"/>
          </p:cNvSpPr>
          <p:nvPr/>
        </p:nvSpPr>
        <p:spPr bwMode="auto">
          <a:xfrm>
            <a:off x="5884863" y="5789612"/>
            <a:ext cx="1344612" cy="481013"/>
          </a:xfrm>
          <a:prstGeom prst="leftRightArrow">
            <a:avLst>
              <a:gd name="adj1" fmla="val 50000"/>
              <a:gd name="adj2" fmla="val 55908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5" name="Rectangle 202"/>
          <p:cNvSpPr>
            <a:spLocks noChangeAspect="1" noChangeArrowheads="1"/>
          </p:cNvSpPr>
          <p:nvPr/>
        </p:nvSpPr>
        <p:spPr bwMode="auto">
          <a:xfrm>
            <a:off x="5060950" y="5818187"/>
            <a:ext cx="81915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I/O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bridge</a:t>
            </a:r>
          </a:p>
        </p:txBody>
      </p:sp>
      <p:sp>
        <p:nvSpPr>
          <p:cNvPr id="37" name="Rectangle 206"/>
          <p:cNvSpPr>
            <a:spLocks noChangeAspect="1" noChangeArrowheads="1"/>
          </p:cNvSpPr>
          <p:nvPr/>
        </p:nvSpPr>
        <p:spPr bwMode="auto">
          <a:xfrm>
            <a:off x="1349375" y="5818187"/>
            <a:ext cx="23749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Bus interface</a:t>
            </a:r>
          </a:p>
        </p:txBody>
      </p:sp>
      <p:sp>
        <p:nvSpPr>
          <p:cNvPr id="38" name="Rectangle 207"/>
          <p:cNvSpPr>
            <a:spLocks noChangeAspect="1" noChangeArrowheads="1"/>
          </p:cNvSpPr>
          <p:nvPr/>
        </p:nvSpPr>
        <p:spPr bwMode="auto">
          <a:xfrm>
            <a:off x="2862263" y="4622800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9" name="Rectangle 208"/>
          <p:cNvSpPr>
            <a:spLocks noChangeAspect="1" noChangeArrowheads="1"/>
          </p:cNvSpPr>
          <p:nvPr/>
        </p:nvSpPr>
        <p:spPr bwMode="auto">
          <a:xfrm>
            <a:off x="2862263" y="4760912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0" name="Rectangle 210"/>
          <p:cNvSpPr>
            <a:spLocks noChangeAspect="1" noChangeArrowheads="1"/>
          </p:cNvSpPr>
          <p:nvPr/>
        </p:nvSpPr>
        <p:spPr bwMode="auto">
          <a:xfrm>
            <a:off x="2862263" y="4897437"/>
            <a:ext cx="615950" cy="1381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1" name="Rectangle 211"/>
          <p:cNvSpPr>
            <a:spLocks noChangeAspect="1" noChangeArrowheads="1"/>
          </p:cNvSpPr>
          <p:nvPr/>
        </p:nvSpPr>
        <p:spPr bwMode="auto">
          <a:xfrm>
            <a:off x="2862263" y="5035550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2" name="Rectangle 212"/>
          <p:cNvSpPr>
            <a:spLocks noChangeAspect="1" noChangeArrowheads="1"/>
          </p:cNvSpPr>
          <p:nvPr/>
        </p:nvSpPr>
        <p:spPr bwMode="auto">
          <a:xfrm>
            <a:off x="2862263" y="5172075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3" name="AutoShape 214"/>
          <p:cNvSpPr>
            <a:spLocks noChangeAspect="1" noChangeArrowheads="1"/>
          </p:cNvSpPr>
          <p:nvPr/>
        </p:nvSpPr>
        <p:spPr bwMode="auto">
          <a:xfrm>
            <a:off x="3559175" y="4622800"/>
            <a:ext cx="400050" cy="3429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4" name="AutoShape 215"/>
          <p:cNvSpPr>
            <a:spLocks noChangeAspect="1" noChangeArrowheads="1"/>
          </p:cNvSpPr>
          <p:nvPr/>
        </p:nvSpPr>
        <p:spPr bwMode="auto">
          <a:xfrm flipH="1">
            <a:off x="3478213" y="4965700"/>
            <a:ext cx="400050" cy="344487"/>
          </a:xfrm>
          <a:prstGeom prst="rightArrow">
            <a:avLst>
              <a:gd name="adj1" fmla="val 50000"/>
              <a:gd name="adj2" fmla="val 29032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5" name="Rectangle 220"/>
          <p:cNvSpPr>
            <a:spLocks noChangeAspect="1" noChangeArrowheads="1"/>
          </p:cNvSpPr>
          <p:nvPr/>
        </p:nvSpPr>
        <p:spPr bwMode="auto">
          <a:xfrm>
            <a:off x="3959225" y="4486275"/>
            <a:ext cx="479425" cy="9604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ALU</a:t>
            </a:r>
          </a:p>
        </p:txBody>
      </p:sp>
      <p:sp>
        <p:nvSpPr>
          <p:cNvPr id="46" name="Text Box 221"/>
          <p:cNvSpPr txBox="1">
            <a:spLocks noChangeAspect="1" noChangeArrowheads="1"/>
          </p:cNvSpPr>
          <p:nvPr/>
        </p:nvSpPr>
        <p:spPr bwMode="auto">
          <a:xfrm>
            <a:off x="2594341" y="4316998"/>
            <a:ext cx="1185133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Register file</a:t>
            </a:r>
          </a:p>
        </p:txBody>
      </p:sp>
      <p:sp>
        <p:nvSpPr>
          <p:cNvPr id="47" name="AutoShape 222"/>
          <p:cNvSpPr>
            <a:spLocks noChangeAspect="1" noChangeArrowheads="1"/>
          </p:cNvSpPr>
          <p:nvPr/>
        </p:nvSpPr>
        <p:spPr bwMode="auto">
          <a:xfrm>
            <a:off x="2928938" y="5378450"/>
            <a:ext cx="549275" cy="411162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9" name="Text Box 225"/>
          <p:cNvSpPr txBox="1">
            <a:spLocks noChangeAspect="1" noChangeArrowheads="1"/>
          </p:cNvSpPr>
          <p:nvPr/>
        </p:nvSpPr>
        <p:spPr bwMode="auto">
          <a:xfrm>
            <a:off x="1174448" y="3988385"/>
            <a:ext cx="93246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CPU chip</a:t>
            </a:r>
          </a:p>
        </p:txBody>
      </p:sp>
      <p:sp>
        <p:nvSpPr>
          <p:cNvPr id="50" name="Text Box 229"/>
          <p:cNvSpPr txBox="1">
            <a:spLocks noChangeAspect="1" noChangeArrowheads="1"/>
          </p:cNvSpPr>
          <p:nvPr/>
        </p:nvSpPr>
        <p:spPr bwMode="auto">
          <a:xfrm>
            <a:off x="4650138" y="5155198"/>
            <a:ext cx="114230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System bus</a:t>
            </a:r>
          </a:p>
        </p:txBody>
      </p:sp>
      <p:sp>
        <p:nvSpPr>
          <p:cNvPr id="51" name="Line 230"/>
          <p:cNvSpPr>
            <a:spLocks noChangeAspect="1" noChangeShapeType="1"/>
          </p:cNvSpPr>
          <p:nvPr/>
        </p:nvSpPr>
        <p:spPr bwMode="auto">
          <a:xfrm flipH="1">
            <a:off x="4438650" y="5446712"/>
            <a:ext cx="619125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2" name="Text Box 231"/>
          <p:cNvSpPr txBox="1">
            <a:spLocks noChangeAspect="1" noChangeArrowheads="1"/>
          </p:cNvSpPr>
          <p:nvPr/>
        </p:nvSpPr>
        <p:spPr bwMode="auto">
          <a:xfrm>
            <a:off x="5931318" y="5155198"/>
            <a:ext cx="1265989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Memory bus</a:t>
            </a:r>
          </a:p>
        </p:txBody>
      </p:sp>
      <p:sp>
        <p:nvSpPr>
          <p:cNvPr id="53" name="Line 232"/>
          <p:cNvSpPr>
            <a:spLocks noChangeAspect="1" noChangeShapeType="1"/>
          </p:cNvSpPr>
          <p:nvPr/>
        </p:nvSpPr>
        <p:spPr bwMode="auto">
          <a:xfrm>
            <a:off x="6530975" y="5446712"/>
            <a:ext cx="0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4" name="Rectangle 233"/>
          <p:cNvSpPr>
            <a:spLocks noChangeAspect="1" noChangeArrowheads="1"/>
          </p:cNvSpPr>
          <p:nvPr/>
        </p:nvSpPr>
        <p:spPr bwMode="auto">
          <a:xfrm>
            <a:off x="1349375" y="4719637"/>
            <a:ext cx="1066800" cy="5207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Cache 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55" name="AutoShape 234"/>
          <p:cNvSpPr>
            <a:spLocks noChangeAspect="1" noChangeArrowheads="1"/>
          </p:cNvSpPr>
          <p:nvPr/>
        </p:nvSpPr>
        <p:spPr bwMode="auto">
          <a:xfrm>
            <a:off x="1577975" y="5240337"/>
            <a:ext cx="549275" cy="549275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6" name="AutoShape 236"/>
          <p:cNvSpPr>
            <a:spLocks noChangeAspect="1" noChangeArrowheads="1"/>
          </p:cNvSpPr>
          <p:nvPr/>
        </p:nvSpPr>
        <p:spPr bwMode="auto">
          <a:xfrm flipH="1">
            <a:off x="2441575" y="4767262"/>
            <a:ext cx="400050" cy="344488"/>
          </a:xfrm>
          <a:prstGeom prst="leftRightArrow">
            <a:avLst>
              <a:gd name="adj1" fmla="val 50000"/>
              <a:gd name="adj2" fmla="val 23226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6" name="AutoShape 205"/>
          <p:cNvSpPr>
            <a:spLocks noChangeAspect="1" noChangeArrowheads="1"/>
          </p:cNvSpPr>
          <p:nvPr/>
        </p:nvSpPr>
        <p:spPr bwMode="auto">
          <a:xfrm>
            <a:off x="3748088" y="5789612"/>
            <a:ext cx="1309687" cy="481013"/>
          </a:xfrm>
          <a:prstGeom prst="leftRightArrow">
            <a:avLst>
              <a:gd name="adj1" fmla="val 50000"/>
              <a:gd name="adj2" fmla="val 54455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5862638" cy="573087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Recall: Modern CPU Design</a:t>
            </a:r>
          </a:p>
        </p:txBody>
      </p:sp>
      <p:sp>
        <p:nvSpPr>
          <p:cNvPr id="421891" name="Rectangle 3"/>
          <p:cNvSpPr>
            <a:spLocks noChangeArrowheads="1"/>
          </p:cNvSpPr>
          <p:nvPr/>
        </p:nvSpPr>
        <p:spPr bwMode="auto">
          <a:xfrm>
            <a:off x="1542040" y="3505200"/>
            <a:ext cx="6510337" cy="30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b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Execution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057400" y="3900160"/>
            <a:ext cx="5706052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Functional</a:t>
            </a:r>
          </a:p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Units</a:t>
            </a:r>
          </a:p>
        </p:txBody>
      </p:sp>
      <p:sp>
        <p:nvSpPr>
          <p:cNvPr id="421893" name="Rectangle 5"/>
          <p:cNvSpPr>
            <a:spLocks noChangeArrowheads="1"/>
          </p:cNvSpPr>
          <p:nvPr/>
        </p:nvSpPr>
        <p:spPr bwMode="auto">
          <a:xfrm>
            <a:off x="1542040" y="1219200"/>
            <a:ext cx="6510337" cy="1905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t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Instruction Control</a:t>
            </a:r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221672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Branch</a:t>
            </a:r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375977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2" name="Rectangle 8"/>
          <p:cNvSpPr>
            <a:spLocks noChangeArrowheads="1"/>
          </p:cNvSpPr>
          <p:nvPr/>
        </p:nvSpPr>
        <p:spPr bwMode="auto">
          <a:xfrm>
            <a:off x="4532890" y="4038600"/>
            <a:ext cx="674687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5302827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Load</a:t>
            </a:r>
          </a:p>
        </p:txBody>
      </p:sp>
      <p:sp>
        <p:nvSpPr>
          <p:cNvPr id="11274" name="Rectangle 10"/>
          <p:cNvSpPr>
            <a:spLocks noChangeArrowheads="1"/>
          </p:cNvSpPr>
          <p:nvPr/>
        </p:nvSpPr>
        <p:spPr bwMode="auto">
          <a:xfrm>
            <a:off x="6074352" y="4038600"/>
            <a:ext cx="676275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Store</a:t>
            </a:r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6460115" y="1676400"/>
            <a:ext cx="1303337" cy="11430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6" name="Rectangle 12"/>
          <p:cNvSpPr>
            <a:spLocks noChangeArrowheads="1"/>
          </p:cNvSpPr>
          <p:nvPr/>
        </p:nvSpPr>
        <p:spPr bwMode="auto">
          <a:xfrm>
            <a:off x="5302827" y="5562600"/>
            <a:ext cx="1447800" cy="6096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Data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4242377" y="1676400"/>
            <a:ext cx="1157288" cy="5334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Fetch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Control</a:t>
            </a:r>
          </a:p>
        </p:txBody>
      </p:sp>
      <p:sp>
        <p:nvSpPr>
          <p:cNvPr id="11278" name="Rectangle 14"/>
          <p:cNvSpPr>
            <a:spLocks noChangeArrowheads="1"/>
          </p:cNvSpPr>
          <p:nvPr/>
        </p:nvSpPr>
        <p:spPr bwMode="auto">
          <a:xfrm>
            <a:off x="4242377" y="2286000"/>
            <a:ext cx="1157288" cy="5334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Decode</a:t>
            </a:r>
          </a:p>
        </p:txBody>
      </p:sp>
      <p:sp>
        <p:nvSpPr>
          <p:cNvPr id="11279" name="Line 15"/>
          <p:cNvSpPr>
            <a:spLocks noChangeShapeType="1"/>
          </p:cNvSpPr>
          <p:nvPr/>
        </p:nvSpPr>
        <p:spPr bwMode="auto">
          <a:xfrm>
            <a:off x="5399665" y="194813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0" name="Line 16"/>
          <p:cNvSpPr>
            <a:spLocks noChangeShapeType="1"/>
          </p:cNvSpPr>
          <p:nvPr/>
        </p:nvSpPr>
        <p:spPr bwMode="auto">
          <a:xfrm flipH="1">
            <a:off x="5399665" y="256288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1" name="Line 17"/>
          <p:cNvSpPr>
            <a:spLocks noChangeShapeType="1"/>
          </p:cNvSpPr>
          <p:nvPr/>
        </p:nvSpPr>
        <p:spPr bwMode="auto">
          <a:xfrm>
            <a:off x="4820227" y="2819400"/>
            <a:ext cx="0" cy="990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2" name="Freeform 18"/>
          <p:cNvSpPr>
            <a:spLocks/>
          </p:cNvSpPr>
          <p:nvPr/>
        </p:nvSpPr>
        <p:spPr bwMode="auto">
          <a:xfrm flipH="1">
            <a:off x="2313565" y="1752600"/>
            <a:ext cx="1928812" cy="22860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3" name="Line 19"/>
          <p:cNvSpPr>
            <a:spLocks noChangeShapeType="1"/>
          </p:cNvSpPr>
          <p:nvPr/>
        </p:nvSpPr>
        <p:spPr bwMode="auto">
          <a:xfrm rot="5400000">
            <a:off x="496310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4" name="Line 20"/>
          <p:cNvSpPr>
            <a:spLocks noChangeShapeType="1"/>
          </p:cNvSpPr>
          <p:nvPr/>
        </p:nvSpPr>
        <p:spPr bwMode="auto">
          <a:xfrm rot="16200000" flipV="1">
            <a:off x="5253615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5" name="Line 21"/>
          <p:cNvSpPr>
            <a:spLocks noChangeShapeType="1"/>
          </p:cNvSpPr>
          <p:nvPr/>
        </p:nvSpPr>
        <p:spPr bwMode="auto">
          <a:xfrm rot="5400000">
            <a:off x="5734627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6" name="Line 22"/>
          <p:cNvSpPr>
            <a:spLocks noChangeShapeType="1"/>
          </p:cNvSpPr>
          <p:nvPr/>
        </p:nvSpPr>
        <p:spPr bwMode="auto">
          <a:xfrm rot="5400000">
            <a:off x="602355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7" name="Text Box 23"/>
          <p:cNvSpPr txBox="1">
            <a:spLocks noChangeArrowheads="1"/>
          </p:cNvSpPr>
          <p:nvPr/>
        </p:nvSpPr>
        <p:spPr bwMode="auto">
          <a:xfrm>
            <a:off x="5514320" y="1673423"/>
            <a:ext cx="7822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Address</a:t>
            </a:r>
          </a:p>
        </p:txBody>
      </p:sp>
      <p:sp>
        <p:nvSpPr>
          <p:cNvPr id="11288" name="Text Box 24"/>
          <p:cNvSpPr txBox="1">
            <a:spLocks noChangeArrowheads="1"/>
          </p:cNvSpPr>
          <p:nvPr/>
        </p:nvSpPr>
        <p:spPr bwMode="auto">
          <a:xfrm>
            <a:off x="5410200" y="2286000"/>
            <a:ext cx="106914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Instructions</a:t>
            </a:r>
          </a:p>
        </p:txBody>
      </p:sp>
      <p:sp>
        <p:nvSpPr>
          <p:cNvPr id="11289" name="Text Box 25"/>
          <p:cNvSpPr txBox="1">
            <a:spLocks noChangeArrowheads="1"/>
          </p:cNvSpPr>
          <p:nvPr/>
        </p:nvSpPr>
        <p:spPr bwMode="auto">
          <a:xfrm>
            <a:off x="4800600" y="2816423"/>
            <a:ext cx="101098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Operations</a:t>
            </a:r>
          </a:p>
        </p:txBody>
      </p:sp>
      <p:sp>
        <p:nvSpPr>
          <p:cNvPr id="11290" name="Text Box 26"/>
          <p:cNvSpPr txBox="1">
            <a:spLocks noChangeArrowheads="1"/>
          </p:cNvSpPr>
          <p:nvPr/>
        </p:nvSpPr>
        <p:spPr bwMode="auto">
          <a:xfrm>
            <a:off x="2286000" y="3166080"/>
            <a:ext cx="12919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Prediction OK?</a:t>
            </a:r>
          </a:p>
        </p:txBody>
      </p:sp>
      <p:sp>
        <p:nvSpPr>
          <p:cNvPr id="11291" name="Text Box 27"/>
          <p:cNvSpPr txBox="1">
            <a:spLocks noChangeArrowheads="1"/>
          </p:cNvSpPr>
          <p:nvPr/>
        </p:nvSpPr>
        <p:spPr bwMode="auto">
          <a:xfrm>
            <a:off x="6515677" y="5240179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2" name="Text Box 28"/>
          <p:cNvSpPr txBox="1">
            <a:spLocks noChangeArrowheads="1"/>
          </p:cNvSpPr>
          <p:nvPr/>
        </p:nvSpPr>
        <p:spPr bwMode="auto">
          <a:xfrm>
            <a:off x="5735940" y="5257800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3" name="Text Box 29"/>
          <p:cNvSpPr txBox="1">
            <a:spLocks noChangeArrowheads="1"/>
          </p:cNvSpPr>
          <p:nvPr/>
        </p:nvSpPr>
        <p:spPr bwMode="auto">
          <a:xfrm>
            <a:off x="5084584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>
                <a:latin typeface="Calibri" pitchFamily="34" charset="0"/>
              </a:rPr>
              <a:t>Addr</a:t>
            </a:r>
            <a:r>
              <a:rPr lang="en-US" sz="1000" dirty="0">
                <a:latin typeface="Calibri" pitchFamily="34" charset="0"/>
              </a:rPr>
              <a:t>.</a:t>
            </a:r>
          </a:p>
        </p:txBody>
      </p:sp>
      <p:sp>
        <p:nvSpPr>
          <p:cNvPr id="11294" name="Text Box 30"/>
          <p:cNvSpPr txBox="1">
            <a:spLocks noChangeArrowheads="1"/>
          </p:cNvSpPr>
          <p:nvPr/>
        </p:nvSpPr>
        <p:spPr bwMode="auto">
          <a:xfrm>
            <a:off x="5853440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>
                <a:latin typeface="Calibri" pitchFamily="34" charset="0"/>
              </a:rPr>
              <a:t>Addr</a:t>
            </a:r>
            <a:r>
              <a:rPr lang="en-US" sz="1000" dirty="0">
                <a:latin typeface="Calibri" pitchFamily="34" charset="0"/>
              </a:rPr>
              <a:t>.</a:t>
            </a:r>
          </a:p>
        </p:txBody>
      </p:sp>
      <p:sp>
        <p:nvSpPr>
          <p:cNvPr id="11295" name="Line 31"/>
          <p:cNvSpPr>
            <a:spLocks noChangeShapeType="1"/>
          </p:cNvSpPr>
          <p:nvPr/>
        </p:nvSpPr>
        <p:spPr bwMode="auto">
          <a:xfrm>
            <a:off x="2543175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6" name="Line 32"/>
          <p:cNvSpPr>
            <a:spLocks noChangeShapeType="1"/>
          </p:cNvSpPr>
          <p:nvPr/>
        </p:nvSpPr>
        <p:spPr bwMode="auto">
          <a:xfrm>
            <a:off x="408781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7" name="Line 33"/>
          <p:cNvSpPr>
            <a:spLocks noChangeShapeType="1"/>
          </p:cNvSpPr>
          <p:nvPr/>
        </p:nvSpPr>
        <p:spPr bwMode="auto">
          <a:xfrm>
            <a:off x="485775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8" name="Line 34"/>
          <p:cNvSpPr>
            <a:spLocks noChangeShapeType="1"/>
          </p:cNvSpPr>
          <p:nvPr/>
        </p:nvSpPr>
        <p:spPr bwMode="auto">
          <a:xfrm>
            <a:off x="563086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9" name="Line 35"/>
          <p:cNvSpPr>
            <a:spLocks noChangeShapeType="1"/>
          </p:cNvSpPr>
          <p:nvPr/>
        </p:nvSpPr>
        <p:spPr bwMode="auto">
          <a:xfrm>
            <a:off x="64008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0" name="Line 36"/>
          <p:cNvSpPr>
            <a:spLocks noChangeShapeType="1"/>
          </p:cNvSpPr>
          <p:nvPr/>
        </p:nvSpPr>
        <p:spPr bwMode="auto">
          <a:xfrm>
            <a:off x="2543175" y="3810000"/>
            <a:ext cx="38576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1" name="Rectangle 37"/>
          <p:cNvSpPr>
            <a:spLocks noChangeArrowheads="1"/>
          </p:cNvSpPr>
          <p:nvPr/>
        </p:nvSpPr>
        <p:spPr bwMode="auto">
          <a:xfrm>
            <a:off x="2989840" y="4038600"/>
            <a:ext cx="673100" cy="4572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302" name="Line 38"/>
          <p:cNvSpPr>
            <a:spLocks noChangeShapeType="1"/>
          </p:cNvSpPr>
          <p:nvPr/>
        </p:nvSpPr>
        <p:spPr bwMode="auto">
          <a:xfrm>
            <a:off x="33147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3" name="Line 39"/>
          <p:cNvSpPr>
            <a:spLocks noChangeShapeType="1"/>
          </p:cNvSpPr>
          <p:nvPr/>
        </p:nvSpPr>
        <p:spPr bwMode="auto">
          <a:xfrm>
            <a:off x="1735715" y="4876800"/>
            <a:ext cx="521469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grpSp>
        <p:nvGrpSpPr>
          <p:cNvPr id="2" name="Group 40"/>
          <p:cNvGrpSpPr>
            <a:grpSpLocks/>
          </p:cNvGrpSpPr>
          <p:nvPr/>
        </p:nvGrpSpPr>
        <p:grpSpPr bwMode="auto">
          <a:xfrm>
            <a:off x="2507240" y="4495800"/>
            <a:ext cx="3857625" cy="381000"/>
            <a:chOff x="768" y="2016"/>
            <a:chExt cx="1920" cy="144"/>
          </a:xfrm>
        </p:grpSpPr>
        <p:sp>
          <p:nvSpPr>
            <p:cNvPr id="11313" name="Line 41"/>
            <p:cNvSpPr>
              <a:spLocks noChangeShapeType="1"/>
            </p:cNvSpPr>
            <p:nvPr/>
          </p:nvSpPr>
          <p:spPr bwMode="auto">
            <a:xfrm>
              <a:off x="76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4" name="Line 42"/>
            <p:cNvSpPr>
              <a:spLocks noChangeShapeType="1"/>
            </p:cNvSpPr>
            <p:nvPr/>
          </p:nvSpPr>
          <p:spPr bwMode="auto">
            <a:xfrm>
              <a:off x="1536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5" name="Line 43"/>
            <p:cNvSpPr>
              <a:spLocks noChangeShapeType="1"/>
            </p:cNvSpPr>
            <p:nvPr/>
          </p:nvSpPr>
          <p:spPr bwMode="auto">
            <a:xfrm>
              <a:off x="1920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6" name="Line 44"/>
            <p:cNvSpPr>
              <a:spLocks noChangeShapeType="1"/>
            </p:cNvSpPr>
            <p:nvPr/>
          </p:nvSpPr>
          <p:spPr bwMode="auto">
            <a:xfrm>
              <a:off x="2304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7" name="Line 45"/>
            <p:cNvSpPr>
              <a:spLocks noChangeShapeType="1"/>
            </p:cNvSpPr>
            <p:nvPr/>
          </p:nvSpPr>
          <p:spPr bwMode="auto">
            <a:xfrm>
              <a:off x="268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8" name="Line 46"/>
            <p:cNvSpPr>
              <a:spLocks noChangeShapeType="1"/>
            </p:cNvSpPr>
            <p:nvPr/>
          </p:nvSpPr>
          <p:spPr bwMode="auto">
            <a:xfrm>
              <a:off x="1152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305" name="Rectangle 47"/>
          <p:cNvSpPr>
            <a:spLocks noChangeArrowheads="1"/>
          </p:cNvSpPr>
          <p:nvPr/>
        </p:nvSpPr>
        <p:spPr bwMode="auto">
          <a:xfrm>
            <a:off x="2796165" y="4829175"/>
            <a:ext cx="15149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 Results</a:t>
            </a:r>
          </a:p>
        </p:txBody>
      </p:sp>
      <p:sp>
        <p:nvSpPr>
          <p:cNvPr id="11306" name="Rectangle 48"/>
          <p:cNvSpPr>
            <a:spLocks noChangeArrowheads="1"/>
          </p:cNvSpPr>
          <p:nvPr/>
        </p:nvSpPr>
        <p:spPr bwMode="auto">
          <a:xfrm>
            <a:off x="2796165" y="1828800"/>
            <a:ext cx="1157287" cy="9906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Retirement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Unit</a:t>
            </a:r>
          </a:p>
        </p:txBody>
      </p:sp>
      <p:sp>
        <p:nvSpPr>
          <p:cNvPr id="11307" name="Rectangle 49"/>
          <p:cNvSpPr>
            <a:spLocks noChangeArrowheads="1"/>
          </p:cNvSpPr>
          <p:nvPr/>
        </p:nvSpPr>
        <p:spPr bwMode="auto">
          <a:xfrm>
            <a:off x="2989840" y="2286000"/>
            <a:ext cx="769937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Register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File</a:t>
            </a:r>
          </a:p>
        </p:txBody>
      </p:sp>
      <p:sp>
        <p:nvSpPr>
          <p:cNvPr id="11308" name="Line 50"/>
          <p:cNvSpPr>
            <a:spLocks noChangeShapeType="1"/>
          </p:cNvSpPr>
          <p:nvPr/>
        </p:nvSpPr>
        <p:spPr bwMode="auto">
          <a:xfrm>
            <a:off x="2313565" y="22098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9" name="Freeform 51"/>
          <p:cNvSpPr>
            <a:spLocks/>
          </p:cNvSpPr>
          <p:nvPr/>
        </p:nvSpPr>
        <p:spPr bwMode="auto">
          <a:xfrm flipH="1">
            <a:off x="1904999" y="2667000"/>
            <a:ext cx="891166" cy="22098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0" name="Text Box 52"/>
          <p:cNvSpPr txBox="1">
            <a:spLocks noChangeArrowheads="1"/>
          </p:cNvSpPr>
          <p:nvPr/>
        </p:nvSpPr>
        <p:spPr bwMode="auto">
          <a:xfrm>
            <a:off x="457200" y="3159100"/>
            <a:ext cx="144520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Register Updates</a:t>
            </a:r>
          </a:p>
        </p:txBody>
      </p:sp>
      <p:sp>
        <p:nvSpPr>
          <p:cNvPr id="11311" name="Line 53"/>
          <p:cNvSpPr>
            <a:spLocks noChangeShapeType="1"/>
          </p:cNvSpPr>
          <p:nvPr/>
        </p:nvSpPr>
        <p:spPr bwMode="auto">
          <a:xfrm>
            <a:off x="3759777" y="25146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2" name="Freeform 54"/>
          <p:cNvSpPr>
            <a:spLocks/>
          </p:cNvSpPr>
          <p:nvPr/>
        </p:nvSpPr>
        <p:spPr bwMode="auto">
          <a:xfrm>
            <a:off x="3856615" y="2819400"/>
            <a:ext cx="963612" cy="228600"/>
          </a:xfrm>
          <a:custGeom>
            <a:avLst/>
            <a:gdLst>
              <a:gd name="T0" fmla="*/ 480 w 480"/>
              <a:gd name="T1" fmla="*/ 144 h 144"/>
              <a:gd name="T2" fmla="*/ 0 w 480"/>
              <a:gd name="T3" fmla="*/ 144 h 144"/>
              <a:gd name="T4" fmla="*/ 0 w 480"/>
              <a:gd name="T5" fmla="*/ 0 h 144"/>
              <a:gd name="T6" fmla="*/ 0 60000 65536"/>
              <a:gd name="T7" fmla="*/ 0 60000 65536"/>
              <a:gd name="T8" fmla="*/ 0 60000 65536"/>
              <a:gd name="T9" fmla="*/ 0 w 480"/>
              <a:gd name="T10" fmla="*/ 0 h 144"/>
              <a:gd name="T11" fmla="*/ 480 w 480"/>
              <a:gd name="T12" fmla="*/ 144 h 14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80" h="144">
                <a:moveTo>
                  <a:pt x="480" y="144"/>
                </a:moveTo>
                <a:lnTo>
                  <a:pt x="0" y="144"/>
                </a:lnTo>
                <a:lnTo>
                  <a:pt x="0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2216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What it Really Looks Like</a:t>
            </a:r>
          </a:p>
        </p:txBody>
      </p:sp>
      <p:pic>
        <p:nvPicPr>
          <p:cNvPr id="2050" name="Picture 2" descr="Image result for i7 die photo">
            <a:extLst>
              <a:ext uri="{FF2B5EF4-FFF2-40B4-BE49-F238E27FC236}">
                <a16:creationId xmlns:a16="http://schemas.microsoft.com/office/drawing/2014/main" id="{B1887E71-B29F-4F34-8EDA-6D5C78B26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66800"/>
            <a:ext cx="3769468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ntel Core i7-3960X processor die detail">
            <a:extLst>
              <a:ext uri="{FF2B5EF4-FFF2-40B4-BE49-F238E27FC236}">
                <a16:creationId xmlns:a16="http://schemas.microsoft.com/office/drawing/2014/main" id="{A0BA3D36-A924-463C-94FF-CEE3C9902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3644041"/>
            <a:ext cx="3429000" cy="304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MD FX-8150 processor die detail">
            <a:extLst>
              <a:ext uri="{FF2B5EF4-FFF2-40B4-BE49-F238E27FC236}">
                <a16:creationId xmlns:a16="http://schemas.microsoft.com/office/drawing/2014/main" id="{EA4165A0-8221-4FBA-B3AF-E0C4BE93D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657600"/>
            <a:ext cx="3769468" cy="304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223">
            <a:extLst>
              <a:ext uri="{FF2B5EF4-FFF2-40B4-BE49-F238E27FC236}">
                <a16:creationId xmlns:a16="http://schemas.microsoft.com/office/drawing/2014/main" id="{703E7852-B76A-4541-9EB6-B027F461EB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09097" y="1197113"/>
            <a:ext cx="3379788" cy="21971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 cap="rnd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7" name="Rectangle 206">
            <a:extLst>
              <a:ext uri="{FF2B5EF4-FFF2-40B4-BE49-F238E27FC236}">
                <a16:creationId xmlns:a16="http://schemas.microsoft.com/office/drawing/2014/main" id="{F37B263F-1A9A-481D-832E-D696FF2881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61497" y="2735400"/>
            <a:ext cx="23749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Bus interface</a:t>
            </a:r>
          </a:p>
        </p:txBody>
      </p:sp>
      <p:sp>
        <p:nvSpPr>
          <p:cNvPr id="38" name="Rectangle 207">
            <a:extLst>
              <a:ext uri="{FF2B5EF4-FFF2-40B4-BE49-F238E27FC236}">
                <a16:creationId xmlns:a16="http://schemas.microsoft.com/office/drawing/2014/main" id="{D97DB48D-62C5-4EB5-924D-E9801E0746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74385" y="1540013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9" name="Rectangle 208">
            <a:extLst>
              <a:ext uri="{FF2B5EF4-FFF2-40B4-BE49-F238E27FC236}">
                <a16:creationId xmlns:a16="http://schemas.microsoft.com/office/drawing/2014/main" id="{F28A7C25-0D6E-4E3A-8C28-900BB3E91C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74385" y="1678125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0" name="Rectangle 210">
            <a:extLst>
              <a:ext uri="{FF2B5EF4-FFF2-40B4-BE49-F238E27FC236}">
                <a16:creationId xmlns:a16="http://schemas.microsoft.com/office/drawing/2014/main" id="{3B10FE98-01EA-4A16-B1A4-FE70F259F1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74385" y="1814650"/>
            <a:ext cx="615950" cy="1381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1" name="Rectangle 211">
            <a:extLst>
              <a:ext uri="{FF2B5EF4-FFF2-40B4-BE49-F238E27FC236}">
                <a16:creationId xmlns:a16="http://schemas.microsoft.com/office/drawing/2014/main" id="{3B26E941-5A41-4BD6-B704-1C9CAA287D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74385" y="1952763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2" name="Rectangle 212">
            <a:extLst>
              <a:ext uri="{FF2B5EF4-FFF2-40B4-BE49-F238E27FC236}">
                <a16:creationId xmlns:a16="http://schemas.microsoft.com/office/drawing/2014/main" id="{1846FDFB-0747-4935-AC0C-1DDDC2A06B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74385" y="2089288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3" name="AutoShape 214">
            <a:extLst>
              <a:ext uri="{FF2B5EF4-FFF2-40B4-BE49-F238E27FC236}">
                <a16:creationId xmlns:a16="http://schemas.microsoft.com/office/drawing/2014/main" id="{479F46FC-59B3-454D-9CAD-65FA21B275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71297" y="1540013"/>
            <a:ext cx="400050" cy="3429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4" name="AutoShape 215">
            <a:extLst>
              <a:ext uri="{FF2B5EF4-FFF2-40B4-BE49-F238E27FC236}">
                <a16:creationId xmlns:a16="http://schemas.microsoft.com/office/drawing/2014/main" id="{C4836188-40A9-4C0D-A006-CED7CCBDAD3A}"/>
              </a:ext>
            </a:extLst>
          </p:cNvPr>
          <p:cNvSpPr>
            <a:spLocks noChangeAspect="1" noChangeArrowheads="1"/>
          </p:cNvSpPr>
          <p:nvPr/>
        </p:nvSpPr>
        <p:spPr bwMode="auto">
          <a:xfrm flipH="1">
            <a:off x="7490335" y="1882913"/>
            <a:ext cx="400050" cy="344487"/>
          </a:xfrm>
          <a:prstGeom prst="rightArrow">
            <a:avLst>
              <a:gd name="adj1" fmla="val 50000"/>
              <a:gd name="adj2" fmla="val 29032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5" name="Rectangle 220">
            <a:extLst>
              <a:ext uri="{FF2B5EF4-FFF2-40B4-BE49-F238E27FC236}">
                <a16:creationId xmlns:a16="http://schemas.microsoft.com/office/drawing/2014/main" id="{33996122-17FF-4B7D-986E-E43E63A65F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971347" y="1403488"/>
            <a:ext cx="479425" cy="9604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ALU</a:t>
            </a:r>
          </a:p>
        </p:txBody>
      </p:sp>
      <p:sp>
        <p:nvSpPr>
          <p:cNvPr id="46" name="Text Box 221">
            <a:extLst>
              <a:ext uri="{FF2B5EF4-FFF2-40B4-BE49-F238E27FC236}">
                <a16:creationId xmlns:a16="http://schemas.microsoft.com/office/drawing/2014/main" id="{2C96D842-0C7C-41C7-A921-977A3F2FE61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606463" y="1234211"/>
            <a:ext cx="1185133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Register file</a:t>
            </a:r>
          </a:p>
        </p:txBody>
      </p:sp>
      <p:sp>
        <p:nvSpPr>
          <p:cNvPr id="47" name="AutoShape 222">
            <a:extLst>
              <a:ext uri="{FF2B5EF4-FFF2-40B4-BE49-F238E27FC236}">
                <a16:creationId xmlns:a16="http://schemas.microsoft.com/office/drawing/2014/main" id="{0457010B-9BEE-430A-B716-B417335E5E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41060" y="2295663"/>
            <a:ext cx="549275" cy="411162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8" name="Text Box 225">
            <a:extLst>
              <a:ext uri="{FF2B5EF4-FFF2-40B4-BE49-F238E27FC236}">
                <a16:creationId xmlns:a16="http://schemas.microsoft.com/office/drawing/2014/main" id="{E8B61CA0-9B4B-4D15-B4D9-5139F9BDEFA8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5186570" y="905598"/>
            <a:ext cx="93246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CPU chip</a:t>
            </a:r>
          </a:p>
        </p:txBody>
      </p:sp>
      <p:sp>
        <p:nvSpPr>
          <p:cNvPr id="49" name="Rectangle 233">
            <a:extLst>
              <a:ext uri="{FF2B5EF4-FFF2-40B4-BE49-F238E27FC236}">
                <a16:creationId xmlns:a16="http://schemas.microsoft.com/office/drawing/2014/main" id="{F7CC7E4E-1A22-4B91-92E6-33CD56BC2B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61497" y="1636850"/>
            <a:ext cx="1066800" cy="5207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Cache 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50" name="AutoShape 234">
            <a:extLst>
              <a:ext uri="{FF2B5EF4-FFF2-40B4-BE49-F238E27FC236}">
                <a16:creationId xmlns:a16="http://schemas.microsoft.com/office/drawing/2014/main" id="{F9DCFCFF-79AE-4A07-85CB-ED61298575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90097" y="2157550"/>
            <a:ext cx="549275" cy="549275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1" name="AutoShape 236">
            <a:extLst>
              <a:ext uri="{FF2B5EF4-FFF2-40B4-BE49-F238E27FC236}">
                <a16:creationId xmlns:a16="http://schemas.microsoft.com/office/drawing/2014/main" id="{28707FFD-E8A3-4807-9268-B16EA8CEC85B}"/>
              </a:ext>
            </a:extLst>
          </p:cNvPr>
          <p:cNvSpPr>
            <a:spLocks noChangeAspect="1" noChangeArrowheads="1"/>
          </p:cNvSpPr>
          <p:nvPr/>
        </p:nvSpPr>
        <p:spPr bwMode="auto">
          <a:xfrm flipH="1">
            <a:off x="6453697" y="1684475"/>
            <a:ext cx="400050" cy="344488"/>
          </a:xfrm>
          <a:prstGeom prst="leftRightArrow">
            <a:avLst>
              <a:gd name="adj1" fmla="val 50000"/>
              <a:gd name="adj2" fmla="val 23226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CA118EB-16EC-4006-B7C2-31278208EF96}"/>
              </a:ext>
            </a:extLst>
          </p:cNvPr>
          <p:cNvSpPr txBox="1"/>
          <p:nvPr/>
        </p:nvSpPr>
        <p:spPr>
          <a:xfrm>
            <a:off x="5105400" y="3399408"/>
            <a:ext cx="38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Core i7-3960X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45A20A7-5949-4692-8425-0CAC105423E7}"/>
              </a:ext>
            </a:extLst>
          </p:cNvPr>
          <p:cNvSpPr txBox="1"/>
          <p:nvPr/>
        </p:nvSpPr>
        <p:spPr>
          <a:xfrm>
            <a:off x="3050432" y="3390035"/>
            <a:ext cx="38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AMD FX 8150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DFE8BC0-0295-4039-AB14-B2DE4F6C18E3}"/>
              </a:ext>
            </a:extLst>
          </p:cNvPr>
          <p:cNvSpPr txBox="1"/>
          <p:nvPr/>
        </p:nvSpPr>
        <p:spPr>
          <a:xfrm>
            <a:off x="517610" y="3298207"/>
            <a:ext cx="38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Nehalem</a:t>
            </a:r>
          </a:p>
        </p:txBody>
      </p:sp>
    </p:spTree>
    <p:extLst>
      <p:ext uri="{BB962C8B-B14F-4D97-AF65-F5344CB8AC3E}">
        <p14:creationId xmlns:p14="http://schemas.microsoft.com/office/powerpoint/2010/main" val="188130822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/>
              <a:t>What it Really Looks Like (Cont.)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6553200" y="4343400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Intel Sandy Bridge</a:t>
            </a:r>
          </a:p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Processor Die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30287"/>
            <a:ext cx="5575300" cy="555940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880100" y="5105400"/>
            <a:ext cx="296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alibri" pitchFamily="34" charset="0"/>
              </a:rPr>
              <a:t>L1: 32KB Instruction + 32KB Data</a:t>
            </a:r>
          </a:p>
          <a:p>
            <a:r>
              <a:rPr lang="en-US" sz="1600" dirty="0">
                <a:latin typeface="Calibri" pitchFamily="34" charset="0"/>
              </a:rPr>
              <a:t>L2: 256KB</a:t>
            </a:r>
          </a:p>
          <a:p>
            <a:r>
              <a:rPr lang="en-US" sz="1600" dirty="0">
                <a:latin typeface="Calibri" pitchFamily="34" charset="0"/>
              </a:rPr>
              <a:t>L3: 3–20MB</a:t>
            </a:r>
          </a:p>
        </p:txBody>
      </p:sp>
    </p:spTree>
    <p:extLst>
      <p:ext uri="{BB962C8B-B14F-4D97-AF65-F5344CB8AC3E}">
        <p14:creationId xmlns:p14="http://schemas.microsoft.com/office/powerpoint/2010/main" val="350343132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 Cache Organization (S, E, B)</a:t>
            </a:r>
            <a:endParaRPr lang="en-US" dirty="0"/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4114801" y="-495835"/>
            <a:ext cx="228600" cy="4648201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905000" y="2078999"/>
            <a:ext cx="4648200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cxnSp>
        <p:nvCxnSpPr>
          <p:cNvPr id="45" name="Straight Connector 44"/>
          <p:cNvCxnSpPr/>
          <p:nvPr/>
        </p:nvCxnSpPr>
        <p:spPr bwMode="auto">
          <a:xfrm>
            <a:off x="2133600" y="4019283"/>
            <a:ext cx="4267200" cy="1111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524000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886200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</a:t>
            </a:r>
            <a:r>
              <a:rPr lang="en-US" sz="1800" baseline="30000" dirty="0">
                <a:latin typeface="Calibri" pitchFamily="34" charset="0"/>
              </a:rPr>
              <a:t>e</a:t>
            </a:r>
            <a:r>
              <a:rPr lang="en-US" sz="1800" dirty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7333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59" name="Straight Connector 58"/>
          <p:cNvCxnSpPr>
            <a:endCxn id="61" idx="1"/>
          </p:cNvCxnSpPr>
          <p:nvPr/>
        </p:nvCxnSpPr>
        <p:spPr bwMode="auto">
          <a:xfrm flipV="1">
            <a:off x="6553202" y="2070349"/>
            <a:ext cx="596798" cy="10416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7150000" y="1885683"/>
            <a:ext cx="47000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set</a:t>
            </a:r>
          </a:p>
        </p:txBody>
      </p:sp>
      <p:cxnSp>
        <p:nvCxnSpPr>
          <p:cNvPr id="62" name="Straight Connector 61"/>
          <p:cNvCxnSpPr/>
          <p:nvPr/>
        </p:nvCxnSpPr>
        <p:spPr bwMode="auto">
          <a:xfrm>
            <a:off x="6096000" y="2338583"/>
            <a:ext cx="914400" cy="13845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6971766" y="22783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line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905000" y="2647683"/>
            <a:ext cx="4648200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5" name="Group 86"/>
          <p:cNvGrpSpPr/>
          <p:nvPr/>
        </p:nvGrpSpPr>
        <p:grpSpPr>
          <a:xfrm>
            <a:off x="1905000" y="3221999"/>
            <a:ext cx="4648200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6" name="Group 92"/>
          <p:cNvGrpSpPr/>
          <p:nvPr/>
        </p:nvGrpSpPr>
        <p:grpSpPr>
          <a:xfrm>
            <a:off x="1905000" y="4288799"/>
            <a:ext cx="4648200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99" name="Trapezoid 98"/>
          <p:cNvSpPr/>
          <p:nvPr/>
        </p:nvSpPr>
        <p:spPr bwMode="auto">
          <a:xfrm>
            <a:off x="2146824" y="4709564"/>
            <a:ext cx="3523449" cy="865914"/>
          </a:xfrm>
          <a:prstGeom prst="trapezoid">
            <a:avLst>
              <a:gd name="adj" fmla="val 135061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146824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6450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917673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41784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5092868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4451073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585224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742478" y="5689778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2273468" y="5702122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4496145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2058" y="6374902"/>
            <a:ext cx="392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 = 2</a:t>
            </a:r>
            <a:r>
              <a:rPr lang="en-US" sz="1800" baseline="30000" dirty="0">
                <a:latin typeface="Calibri" pitchFamily="34" charset="0"/>
              </a:rPr>
              <a:t>b</a:t>
            </a:r>
            <a:r>
              <a:rPr lang="en-US" sz="1800" dirty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931068" y="5038611"/>
            <a:ext cx="29113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latin typeface="Calibri" pitchFamily="34" charset="0"/>
              </a:rPr>
              <a:t>Cache size</a:t>
            </a:r>
          </a:p>
          <a:p>
            <a:r>
              <a:rPr lang="en-US" i="1" dirty="0">
                <a:latin typeface="Calibri" pitchFamily="34" charset="0"/>
              </a:rPr>
              <a:t> = S x E x B data bytes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43288" y="63362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 bit</a:t>
            </a:r>
          </a:p>
        </p:txBody>
      </p:sp>
      <p:cxnSp>
        <p:nvCxnSpPr>
          <p:cNvPr id="55" name="Straight Connector 54"/>
          <p:cNvCxnSpPr/>
          <p:nvPr/>
        </p:nvCxnSpPr>
        <p:spPr bwMode="auto">
          <a:xfrm rot="5400000" flipH="1" flipV="1">
            <a:off x="2285206" y="6158528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7" grpId="0" animBg="1"/>
      <p:bldP spid="78" grpId="0"/>
      <p:bldP spid="100" grpId="0"/>
      <p:bldP spid="5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Read</a:t>
            </a:r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3558235" y="-290401"/>
            <a:ext cx="228600" cy="4237334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553867" y="2078999"/>
            <a:ext cx="4237333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45" name="Straight Connector 44"/>
          <p:cNvCxnSpPr/>
          <p:nvPr/>
        </p:nvCxnSpPr>
        <p:spPr bwMode="auto">
          <a:xfrm>
            <a:off x="1782467" y="4019283"/>
            <a:ext cx="3875673" cy="1009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300213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</a:t>
            </a:r>
            <a:r>
              <a:rPr lang="en-US" sz="1800" baseline="30000" dirty="0">
                <a:latin typeface="Calibri" pitchFamily="34" charset="0"/>
              </a:rPr>
              <a:t>e</a:t>
            </a:r>
            <a:r>
              <a:rPr lang="en-US" sz="1800" dirty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6200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553867" y="2647683"/>
            <a:ext cx="4237333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" name="Group 86"/>
          <p:cNvGrpSpPr/>
          <p:nvPr/>
        </p:nvGrpSpPr>
        <p:grpSpPr>
          <a:xfrm>
            <a:off x="1553867" y="3221999"/>
            <a:ext cx="4237333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92"/>
          <p:cNvGrpSpPr/>
          <p:nvPr/>
        </p:nvGrpSpPr>
        <p:grpSpPr>
          <a:xfrm>
            <a:off x="1553867" y="4288799"/>
            <a:ext cx="4237333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99" name="Trapezoid 98"/>
          <p:cNvSpPr/>
          <p:nvPr/>
        </p:nvSpPr>
        <p:spPr bwMode="auto">
          <a:xfrm>
            <a:off x="1619863" y="4709564"/>
            <a:ext cx="3523449" cy="865914"/>
          </a:xfrm>
          <a:prstGeom prst="trapezoid">
            <a:avLst>
              <a:gd name="adj" fmla="val 141754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1619863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1181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390712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3651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4565907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3924112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058263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215517" y="5689778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1746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406653" y="6277367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 bit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 rot="5400000" flipH="1" flipV="1">
            <a:off x="1748601" y="6144414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3969184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5097" y="6374902"/>
            <a:ext cx="383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 = 2</a:t>
            </a:r>
            <a:r>
              <a:rPr lang="en-US" sz="1800" baseline="30000" dirty="0">
                <a:latin typeface="Calibri" pitchFamily="34" charset="0"/>
              </a:rPr>
              <a:t>b</a:t>
            </a:r>
            <a:r>
              <a:rPr lang="en-US" sz="1800" dirty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6337478" y="28533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7328078" y="28533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s bits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8090078" y="2853352"/>
            <a:ext cx="6858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b bits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248400" y="2513390"/>
            <a:ext cx="1810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word:</a:t>
            </a:r>
          </a:p>
        </p:txBody>
      </p:sp>
      <p:sp>
        <p:nvSpPr>
          <p:cNvPr id="58" name="AutoShape 16"/>
          <p:cNvSpPr>
            <a:spLocks/>
          </p:cNvSpPr>
          <p:nvPr/>
        </p:nvSpPr>
        <p:spPr bwMode="auto">
          <a:xfrm rot="16200000" flipV="1">
            <a:off x="6718478" y="2822218"/>
            <a:ext cx="228600" cy="9905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60" name="AutoShape 16"/>
          <p:cNvSpPr>
            <a:spLocks/>
          </p:cNvSpPr>
          <p:nvPr/>
        </p:nvSpPr>
        <p:spPr bwMode="auto">
          <a:xfrm rot="16200000" flipV="1">
            <a:off x="7594779" y="2933702"/>
            <a:ext cx="228600" cy="7619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1" name="AutoShape 16"/>
          <p:cNvSpPr>
            <a:spLocks/>
          </p:cNvSpPr>
          <p:nvPr/>
        </p:nvSpPr>
        <p:spPr bwMode="auto">
          <a:xfrm rot="16200000" flipV="1">
            <a:off x="8280578" y="3009901"/>
            <a:ext cx="228600" cy="609600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594772" y="3365678"/>
            <a:ext cx="485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tag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360273" y="3364468"/>
            <a:ext cx="705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Calibri" pitchFamily="34" charset="0"/>
              </a:rPr>
              <a:t>set</a:t>
            </a:r>
          </a:p>
          <a:p>
            <a:pPr algn="ctr"/>
            <a:r>
              <a:rPr lang="en-US" sz="1800" dirty="0">
                <a:latin typeface="Calibri" pitchFamily="34" charset="0"/>
              </a:rPr>
              <a:t>index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033195" y="3364468"/>
            <a:ext cx="738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Calibri" pitchFamily="34" charset="0"/>
              </a:rPr>
              <a:t>block</a:t>
            </a:r>
          </a:p>
          <a:p>
            <a:pPr algn="ctr"/>
            <a:r>
              <a:rPr lang="en-US" sz="1800" dirty="0">
                <a:latin typeface="Calibri" pitchFamily="34" charset="0"/>
              </a:rPr>
              <a:t>offset</a:t>
            </a:r>
          </a:p>
        </p:txBody>
      </p:sp>
      <p:cxnSp>
        <p:nvCxnSpPr>
          <p:cNvPr id="93" name="Shape 92"/>
          <p:cNvCxnSpPr>
            <a:stCxn id="80" idx="2"/>
            <a:endCxn id="94" idx="3"/>
          </p:cNvCxnSpPr>
          <p:nvPr/>
        </p:nvCxnSpPr>
        <p:spPr bwMode="auto">
          <a:xfrm rot="5400000">
            <a:off x="6489930" y="3312069"/>
            <a:ext cx="524242" cy="1921702"/>
          </a:xfrm>
          <a:prstGeom prst="bentConnector2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Elbow Connector 101"/>
          <p:cNvCxnSpPr>
            <a:stCxn id="81" idx="2"/>
            <a:endCxn id="67" idx="0"/>
          </p:cNvCxnSpPr>
          <p:nvPr/>
        </p:nvCxnSpPr>
        <p:spPr bwMode="auto">
          <a:xfrm rot="5400000">
            <a:off x="5255680" y="2542930"/>
            <a:ext cx="1678979" cy="4614717"/>
          </a:xfrm>
          <a:prstGeom prst="bentConnector3">
            <a:avLst>
              <a:gd name="adj1" fmla="val 63807"/>
            </a:avLst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/>
        </p:nvSpPr>
        <p:spPr>
          <a:xfrm>
            <a:off x="6471298" y="5054956"/>
            <a:ext cx="2015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libri" pitchFamily="34" charset="0"/>
              </a:rPr>
              <a:t>data begins at this offset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311007" y="531674"/>
            <a:ext cx="2415982" cy="175432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Locate set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Check if any line in set</a:t>
            </a:r>
            <a:br>
              <a:rPr lang="en-US" sz="1800" i="1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has matching tag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Yes + line valid: hit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Locate data starting</a:t>
            </a:r>
            <a:br>
              <a:rPr lang="en-US" sz="1800" i="1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>
                <a:solidFill>
                  <a:srgbClr val="C00000"/>
                </a:solidFill>
                <a:latin typeface="Calibri" pitchFamily="34" charset="0"/>
              </a:rPr>
              <a:t>at offset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4" grpId="0"/>
      <p:bldP spid="77" grpId="0" animBg="1"/>
      <p:bldP spid="78" grpId="0"/>
      <p:bldP spid="10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6875252" y="3344174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find set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61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assume yes (= hit)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124974" y="3242096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9" grpId="0"/>
      <p:bldP spid="26" grpId="0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Direct Mapped Cache (E = 1)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61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assume yes (= hit)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Down Arrow 25"/>
          <p:cNvSpPr/>
          <p:nvPr/>
        </p:nvSpPr>
        <p:spPr bwMode="auto">
          <a:xfrm flipV="1">
            <a:off x="4330522" y="35814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40656" y="4659868"/>
            <a:ext cx="2017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 (4 Bytes) is here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57200" y="5715000"/>
            <a:ext cx="7874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If tag doesn’t match (= miss): </a:t>
            </a:r>
            <a:r>
              <a:rPr lang="en-US" dirty="0">
                <a:latin typeface="Calibri" pitchFamily="34" charset="0"/>
              </a:rPr>
              <a:t>old line is evicted and replaced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40" name="Rectangle 13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Direct-Mapped Cache Simulation</a:t>
            </a:r>
          </a:p>
        </p:txBody>
      </p:sp>
      <p:sp>
        <p:nvSpPr>
          <p:cNvPr id="149507" name="Rectangle 3"/>
          <p:cNvSpPr>
            <a:spLocks noChangeArrowheads="1"/>
          </p:cNvSpPr>
          <p:nvPr/>
        </p:nvSpPr>
        <p:spPr bwMode="auto">
          <a:xfrm>
            <a:off x="3211513" y="1371600"/>
            <a:ext cx="5856287" cy="31675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4-bit addresses (address space size M=16 bytes) </a:t>
            </a:r>
          </a:p>
          <a:p>
            <a:r>
              <a:rPr lang="en-US" sz="2000" b="0" dirty="0">
                <a:latin typeface="Calibri"/>
                <a:cs typeface="Calibri"/>
              </a:rPr>
              <a:t>S=4 sets, E=1 Blocks/set, B=2 bytes/block</a:t>
            </a: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Address trace (reads, one byte per read):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149509" name="Rectangle 5"/>
          <p:cNvSpPr>
            <a:spLocks noChangeArrowheads="1"/>
          </p:cNvSpPr>
          <p:nvPr/>
        </p:nvSpPr>
        <p:spPr bwMode="auto">
          <a:xfrm>
            <a:off x="46513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 err="1">
                <a:solidFill>
                  <a:srgbClr val="C00000"/>
                </a:solidFill>
                <a:latin typeface="Calibri"/>
                <a:cs typeface="Calibri"/>
              </a:rPr>
              <a:t>x</a:t>
            </a:r>
            <a:endParaRPr lang="en-US" sz="200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149510" name="Rectangle 6"/>
          <p:cNvSpPr>
            <a:spLocks noChangeArrowheads="1"/>
          </p:cNvSpPr>
          <p:nvPr/>
        </p:nvSpPr>
        <p:spPr bwMode="auto">
          <a:xfrm>
            <a:off x="584200" y="1295400"/>
            <a:ext cx="528990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t</a:t>
            </a:r>
            <a:r>
              <a:rPr lang="en-US" sz="2000" b="0" dirty="0">
                <a:latin typeface="Calibri"/>
                <a:cs typeface="Calibri"/>
              </a:rPr>
              <a:t>=1</a:t>
            </a:r>
          </a:p>
        </p:txBody>
      </p:sp>
      <p:sp>
        <p:nvSpPr>
          <p:cNvPr id="149511" name="Rectangle 7"/>
          <p:cNvSpPr>
            <a:spLocks noChangeArrowheads="1"/>
          </p:cNvSpPr>
          <p:nvPr/>
        </p:nvSpPr>
        <p:spPr bwMode="auto">
          <a:xfrm>
            <a:off x="1212850" y="1295400"/>
            <a:ext cx="54078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s</a:t>
            </a:r>
            <a:r>
              <a:rPr lang="en-US" sz="2000" b="0" dirty="0">
                <a:latin typeface="Calibri"/>
                <a:cs typeface="Calibri"/>
              </a:rPr>
              <a:t>=2</a:t>
            </a:r>
          </a:p>
        </p:txBody>
      </p:sp>
      <p:sp>
        <p:nvSpPr>
          <p:cNvPr id="149512" name="Rectangle 8"/>
          <p:cNvSpPr>
            <a:spLocks noChangeArrowheads="1"/>
          </p:cNvSpPr>
          <p:nvPr/>
        </p:nvSpPr>
        <p:spPr bwMode="auto">
          <a:xfrm>
            <a:off x="1952625" y="1295400"/>
            <a:ext cx="57522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149513" name="Rectangle 9"/>
          <p:cNvSpPr>
            <a:spLocks noChangeArrowheads="1"/>
          </p:cNvSpPr>
          <p:nvPr/>
        </p:nvSpPr>
        <p:spPr bwMode="auto">
          <a:xfrm>
            <a:off x="118268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149514" name="Rectangle 10"/>
          <p:cNvSpPr>
            <a:spLocks noChangeArrowheads="1"/>
          </p:cNvSpPr>
          <p:nvPr/>
        </p:nvSpPr>
        <p:spPr bwMode="auto">
          <a:xfrm>
            <a:off x="1898650" y="1633736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75"/>
          <p:cNvGrpSpPr>
            <a:grpSpLocks/>
          </p:cNvGrpSpPr>
          <p:nvPr/>
        </p:nvGrpSpPr>
        <p:grpSpPr bwMode="auto">
          <a:xfrm>
            <a:off x="3352800" y="5137150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516" name="Rectangle 12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517" name="Rectangle 13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endParaRPr lang="en-US" sz="2000" b="0" dirty="0">
                <a:latin typeface="Calibri"/>
                <a:cs typeface="Calibri"/>
              </a:endParaRPr>
            </a:p>
          </p:txBody>
        </p:sp>
        <p:sp>
          <p:nvSpPr>
            <p:cNvPr id="149518" name="Rectangle 14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endParaRPr lang="en-US" sz="2000" b="0" dirty="0">
                <a:latin typeface="Calibri"/>
                <a:cs typeface="Calibri"/>
              </a:endParaRPr>
            </a:p>
          </p:txBody>
        </p:sp>
      </p:grpSp>
      <p:sp>
        <p:nvSpPr>
          <p:cNvPr id="149519" name="Rectangle 15"/>
          <p:cNvSpPr>
            <a:spLocks noChangeArrowheads="1"/>
          </p:cNvSpPr>
          <p:nvPr/>
        </p:nvSpPr>
        <p:spPr bwMode="auto">
          <a:xfrm>
            <a:off x="3502025" y="4724400"/>
            <a:ext cx="310982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v</a:t>
            </a:r>
          </a:p>
        </p:txBody>
      </p:sp>
      <p:sp>
        <p:nvSpPr>
          <p:cNvPr id="149520" name="Rectangle 16"/>
          <p:cNvSpPr>
            <a:spLocks noChangeArrowheads="1"/>
          </p:cNvSpPr>
          <p:nvPr/>
        </p:nvSpPr>
        <p:spPr bwMode="auto">
          <a:xfrm>
            <a:off x="3979862" y="4724400"/>
            <a:ext cx="53126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Tag</a:t>
            </a:r>
          </a:p>
        </p:txBody>
      </p:sp>
      <p:sp>
        <p:nvSpPr>
          <p:cNvPr id="149521" name="Rectangle 17"/>
          <p:cNvSpPr>
            <a:spLocks noChangeArrowheads="1"/>
          </p:cNvSpPr>
          <p:nvPr/>
        </p:nvSpPr>
        <p:spPr bwMode="auto">
          <a:xfrm>
            <a:off x="4937125" y="4724400"/>
            <a:ext cx="74141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Block</a:t>
            </a:r>
          </a:p>
        </p:txBody>
      </p:sp>
      <p:sp>
        <p:nvSpPr>
          <p:cNvPr id="149522" name="Rectangle 18"/>
          <p:cNvSpPr>
            <a:spLocks noChangeArrowheads="1"/>
          </p:cNvSpPr>
          <p:nvPr/>
        </p:nvSpPr>
        <p:spPr bwMode="auto">
          <a:xfrm>
            <a:off x="3352800" y="54467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0" dirty="0">
                <a:latin typeface="Calibri"/>
                <a:cs typeface="Calibri"/>
              </a:rPr>
              <a:t>0</a:t>
            </a:r>
          </a:p>
        </p:txBody>
      </p:sp>
      <p:sp>
        <p:nvSpPr>
          <p:cNvPr id="149523" name="Rectangle 19"/>
          <p:cNvSpPr>
            <a:spLocks noChangeArrowheads="1"/>
          </p:cNvSpPr>
          <p:nvPr/>
        </p:nvSpPr>
        <p:spPr bwMode="auto">
          <a:xfrm>
            <a:off x="3927475" y="54467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4" name="Rectangle 20"/>
          <p:cNvSpPr>
            <a:spLocks noChangeArrowheads="1"/>
          </p:cNvSpPr>
          <p:nvPr/>
        </p:nvSpPr>
        <p:spPr bwMode="auto">
          <a:xfrm>
            <a:off x="4595812" y="54467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5" name="Rectangle 21"/>
          <p:cNvSpPr>
            <a:spLocks noChangeArrowheads="1"/>
          </p:cNvSpPr>
          <p:nvPr/>
        </p:nvSpPr>
        <p:spPr bwMode="auto">
          <a:xfrm>
            <a:off x="3352800" y="577056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0" dirty="0">
                <a:latin typeface="Calibri"/>
                <a:cs typeface="Calibri"/>
              </a:rPr>
              <a:t>0</a:t>
            </a:r>
          </a:p>
        </p:txBody>
      </p:sp>
      <p:sp>
        <p:nvSpPr>
          <p:cNvPr id="149526" name="Rectangle 22"/>
          <p:cNvSpPr>
            <a:spLocks noChangeArrowheads="1"/>
          </p:cNvSpPr>
          <p:nvPr/>
        </p:nvSpPr>
        <p:spPr bwMode="auto">
          <a:xfrm>
            <a:off x="3927475" y="577056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7" name="Rectangle 23"/>
          <p:cNvSpPr>
            <a:spLocks noChangeArrowheads="1"/>
          </p:cNvSpPr>
          <p:nvPr/>
        </p:nvSpPr>
        <p:spPr bwMode="auto">
          <a:xfrm>
            <a:off x="4595812" y="577056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8" name="Rectangle 24"/>
          <p:cNvSpPr>
            <a:spLocks noChangeArrowheads="1"/>
          </p:cNvSpPr>
          <p:nvPr/>
        </p:nvSpPr>
        <p:spPr bwMode="auto">
          <a:xfrm>
            <a:off x="3352800" y="60944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000" b="0" dirty="0">
                <a:latin typeface="Calibri"/>
                <a:cs typeface="Calibri"/>
              </a:rPr>
              <a:t>0</a:t>
            </a:r>
          </a:p>
        </p:txBody>
      </p:sp>
      <p:sp>
        <p:nvSpPr>
          <p:cNvPr id="149529" name="Rectangle 25"/>
          <p:cNvSpPr>
            <a:spLocks noChangeArrowheads="1"/>
          </p:cNvSpPr>
          <p:nvPr/>
        </p:nvSpPr>
        <p:spPr bwMode="auto">
          <a:xfrm>
            <a:off x="3927475" y="60944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30" name="Rectangle 26"/>
          <p:cNvSpPr>
            <a:spLocks noChangeArrowheads="1"/>
          </p:cNvSpPr>
          <p:nvPr/>
        </p:nvSpPr>
        <p:spPr bwMode="auto">
          <a:xfrm>
            <a:off x="4595812" y="60944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678" name="Text Box 174"/>
          <p:cNvSpPr txBox="1">
            <a:spLocks noChangeArrowheads="1"/>
          </p:cNvSpPr>
          <p:nvPr/>
        </p:nvSpPr>
        <p:spPr bwMode="auto">
          <a:xfrm>
            <a:off x="6657975" y="29688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176"/>
          <p:cNvGrpSpPr>
            <a:grpSpLocks/>
          </p:cNvGrpSpPr>
          <p:nvPr/>
        </p:nvGrpSpPr>
        <p:grpSpPr bwMode="auto">
          <a:xfrm>
            <a:off x="3352800" y="5132900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1" name="Rectangle 177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2" name="Rectangle 178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3" name="Rectangle 179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149684" name="Text Box 180"/>
          <p:cNvSpPr txBox="1">
            <a:spLocks noChangeArrowheads="1"/>
          </p:cNvSpPr>
          <p:nvPr/>
        </p:nvSpPr>
        <p:spPr bwMode="auto">
          <a:xfrm>
            <a:off x="6748463" y="3273623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hit</a:t>
            </a:r>
          </a:p>
        </p:txBody>
      </p:sp>
      <p:sp>
        <p:nvSpPr>
          <p:cNvPr id="149685" name="Text Box 181"/>
          <p:cNvSpPr txBox="1">
            <a:spLocks noChangeArrowheads="1"/>
          </p:cNvSpPr>
          <p:nvPr/>
        </p:nvSpPr>
        <p:spPr bwMode="auto">
          <a:xfrm>
            <a:off x="6657975" y="354806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182"/>
          <p:cNvGrpSpPr>
            <a:grpSpLocks/>
          </p:cNvGrpSpPr>
          <p:nvPr/>
        </p:nvGrpSpPr>
        <p:grpSpPr bwMode="auto">
          <a:xfrm>
            <a:off x="3352800" y="6092826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7" name="Rectangle 183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8" name="Rectangle 18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9" name="Rectangle 18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149690" name="Text Box 186"/>
          <p:cNvSpPr txBox="1">
            <a:spLocks noChangeArrowheads="1"/>
          </p:cNvSpPr>
          <p:nvPr/>
        </p:nvSpPr>
        <p:spPr bwMode="auto">
          <a:xfrm>
            <a:off x="6657975" y="38832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187"/>
          <p:cNvGrpSpPr>
            <a:grpSpLocks/>
          </p:cNvGrpSpPr>
          <p:nvPr/>
        </p:nvGrpSpPr>
        <p:grpSpPr bwMode="auto">
          <a:xfrm>
            <a:off x="3352800" y="5139408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92" name="Rectangle 188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3" name="Rectangle 189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4" name="Rectangle 190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149695" name="Text Box 191"/>
          <p:cNvSpPr txBox="1">
            <a:spLocks noChangeArrowheads="1"/>
          </p:cNvSpPr>
          <p:nvPr/>
        </p:nvSpPr>
        <p:spPr bwMode="auto">
          <a:xfrm>
            <a:off x="6657975" y="41880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6" name="Group 192"/>
          <p:cNvGrpSpPr>
            <a:grpSpLocks/>
          </p:cNvGrpSpPr>
          <p:nvPr/>
        </p:nvGrpSpPr>
        <p:grpSpPr bwMode="auto">
          <a:xfrm>
            <a:off x="3930103" y="5131606"/>
            <a:ext cx="2087562" cy="306388"/>
            <a:chOff x="2389" y="3244"/>
            <a:chExt cx="1315" cy="193"/>
          </a:xfrm>
          <a:solidFill>
            <a:srgbClr val="DEDFF5"/>
          </a:solidFill>
        </p:grpSpPr>
        <p:sp>
          <p:nvSpPr>
            <p:cNvPr id="149698" name="Rectangle 19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99" name="Rectangle 19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2667000" y="51170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667000" y="542239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667000" y="57277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667000" y="603305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678" grpId="0"/>
      <p:bldP spid="149684" grpId="0"/>
      <p:bldP spid="149685" grpId="0"/>
      <p:bldP spid="149690" grpId="0"/>
      <p:bldP spid="1496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685799" y="1631950"/>
            <a:ext cx="8049827" cy="1644650"/>
          </a:xfrm>
        </p:spPr>
        <p:txBody>
          <a:bodyPr/>
          <a:lstStyle/>
          <a:p>
            <a:pPr marL="0" indent="0"/>
            <a:r>
              <a:rPr lang="en-US" dirty="0"/>
              <a:t>Cache Memories</a:t>
            </a:r>
            <a:br>
              <a:rPr lang="en-US" dirty="0"/>
            </a:br>
            <a:br>
              <a:rPr lang="en-US" dirty="0"/>
            </a:br>
            <a:r>
              <a:rPr lang="en-US" sz="2000" b="0" dirty="0"/>
              <a:t>15-213/18-213/14-513/15-513/18-613: Introduction to Computer Systems</a:t>
            </a:r>
            <a:br>
              <a:rPr lang="en-US" b="0" dirty="0"/>
            </a:br>
            <a:r>
              <a:rPr lang="en-US" sz="2000" b="0" dirty="0"/>
              <a:t>11</a:t>
            </a:r>
            <a:r>
              <a:rPr lang="en-US" sz="2000" b="0" baseline="30000" dirty="0"/>
              <a:t>th</a:t>
            </a:r>
            <a:r>
              <a:rPr lang="en-US" sz="2000" b="0" dirty="0"/>
              <a:t> Lecture, October 1, 2019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961660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990600" y="4800600"/>
            <a:ext cx="6598924" cy="17189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030069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7056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685800" y="25146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835207" y="25908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2128524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2363842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 bwMode="auto">
          <a:xfrm>
            <a:off x="2588967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79" name="Rectangle 78"/>
          <p:cNvSpPr/>
          <p:nvPr/>
        </p:nvSpPr>
        <p:spPr bwMode="auto">
          <a:xfrm>
            <a:off x="381650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80" name="Rectangle 79"/>
          <p:cNvSpPr/>
          <p:nvPr/>
        </p:nvSpPr>
        <p:spPr bwMode="auto">
          <a:xfrm>
            <a:off x="1349388" y="26894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81" name="Rectangle 80"/>
          <p:cNvSpPr/>
          <p:nvPr/>
        </p:nvSpPr>
        <p:spPr bwMode="auto">
          <a:xfrm>
            <a:off x="944528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82" name="Rectangle 81"/>
          <p:cNvSpPr/>
          <p:nvPr/>
        </p:nvSpPr>
        <p:spPr bwMode="auto">
          <a:xfrm>
            <a:off x="2824909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83" name="Rectangle 82"/>
          <p:cNvSpPr/>
          <p:nvPr/>
        </p:nvSpPr>
        <p:spPr bwMode="auto">
          <a:xfrm>
            <a:off x="356513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84" name="Rectangle 83"/>
          <p:cNvSpPr/>
          <p:nvPr/>
        </p:nvSpPr>
        <p:spPr bwMode="auto">
          <a:xfrm>
            <a:off x="3313144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85" name="Rectangle 84"/>
          <p:cNvSpPr/>
          <p:nvPr/>
        </p:nvSpPr>
        <p:spPr bwMode="auto">
          <a:xfrm>
            <a:off x="3061150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4309535" y="25940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5602852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89" name="Rectangle 88"/>
          <p:cNvSpPr/>
          <p:nvPr/>
        </p:nvSpPr>
        <p:spPr bwMode="auto">
          <a:xfrm>
            <a:off x="5838170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90" name="Rectangle 89"/>
          <p:cNvSpPr/>
          <p:nvPr/>
        </p:nvSpPr>
        <p:spPr bwMode="auto">
          <a:xfrm>
            <a:off x="6063295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729083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92" name="Rectangle 91"/>
          <p:cNvSpPr/>
          <p:nvPr/>
        </p:nvSpPr>
        <p:spPr bwMode="auto">
          <a:xfrm>
            <a:off x="4823716" y="26927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93" name="Rectangle 92"/>
          <p:cNvSpPr/>
          <p:nvPr/>
        </p:nvSpPr>
        <p:spPr bwMode="auto">
          <a:xfrm>
            <a:off x="4418856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94" name="Rectangle 93"/>
          <p:cNvSpPr/>
          <p:nvPr/>
        </p:nvSpPr>
        <p:spPr bwMode="auto">
          <a:xfrm>
            <a:off x="6299237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95" name="Rectangle 94"/>
          <p:cNvSpPr/>
          <p:nvPr/>
        </p:nvSpPr>
        <p:spPr bwMode="auto">
          <a:xfrm>
            <a:off x="703946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96" name="Rectangle 95"/>
          <p:cNvSpPr/>
          <p:nvPr/>
        </p:nvSpPr>
        <p:spPr bwMode="auto">
          <a:xfrm>
            <a:off x="6787472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97" name="Rectangle 96"/>
          <p:cNvSpPr/>
          <p:nvPr/>
        </p:nvSpPr>
        <p:spPr bwMode="auto">
          <a:xfrm>
            <a:off x="6535478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6858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8352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21285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3638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5889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8165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349388" y="3375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9445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8249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5651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3131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30611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3095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6028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8381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0632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2908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8237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4188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2992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70394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7874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5354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37" name="Rectangle 136"/>
          <p:cNvSpPr/>
          <p:nvPr/>
        </p:nvSpPr>
        <p:spPr bwMode="auto">
          <a:xfrm>
            <a:off x="685800" y="38862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91" name="Rectangle 190"/>
          <p:cNvSpPr/>
          <p:nvPr/>
        </p:nvSpPr>
        <p:spPr bwMode="auto">
          <a:xfrm>
            <a:off x="835207" y="39624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2128524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93" name="Rectangle 192"/>
          <p:cNvSpPr/>
          <p:nvPr/>
        </p:nvSpPr>
        <p:spPr bwMode="auto">
          <a:xfrm>
            <a:off x="2363842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94" name="Rectangle 193"/>
          <p:cNvSpPr/>
          <p:nvPr/>
        </p:nvSpPr>
        <p:spPr bwMode="auto">
          <a:xfrm>
            <a:off x="2588967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95" name="Rectangle 194"/>
          <p:cNvSpPr/>
          <p:nvPr/>
        </p:nvSpPr>
        <p:spPr bwMode="auto">
          <a:xfrm>
            <a:off x="381650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96" name="Rectangle 195"/>
          <p:cNvSpPr/>
          <p:nvPr/>
        </p:nvSpPr>
        <p:spPr bwMode="auto">
          <a:xfrm>
            <a:off x="1349388" y="40610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97" name="Rectangle 196"/>
          <p:cNvSpPr/>
          <p:nvPr/>
        </p:nvSpPr>
        <p:spPr bwMode="auto">
          <a:xfrm>
            <a:off x="944528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98" name="Rectangle 197"/>
          <p:cNvSpPr/>
          <p:nvPr/>
        </p:nvSpPr>
        <p:spPr bwMode="auto">
          <a:xfrm>
            <a:off x="2824909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99" name="Rectangle 198"/>
          <p:cNvSpPr/>
          <p:nvPr/>
        </p:nvSpPr>
        <p:spPr bwMode="auto">
          <a:xfrm>
            <a:off x="356513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00" name="Rectangle 199"/>
          <p:cNvSpPr/>
          <p:nvPr/>
        </p:nvSpPr>
        <p:spPr bwMode="auto">
          <a:xfrm>
            <a:off x="3313144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01" name="Rectangle 200"/>
          <p:cNvSpPr/>
          <p:nvPr/>
        </p:nvSpPr>
        <p:spPr bwMode="auto">
          <a:xfrm>
            <a:off x="3061150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6" name="Rectangle 145"/>
          <p:cNvSpPr/>
          <p:nvPr/>
        </p:nvSpPr>
        <p:spPr bwMode="auto">
          <a:xfrm>
            <a:off x="4309535" y="39656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58" name="Rectangle 157"/>
          <p:cNvSpPr/>
          <p:nvPr/>
        </p:nvSpPr>
        <p:spPr bwMode="auto">
          <a:xfrm>
            <a:off x="5602852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0" name="Rectangle 169"/>
          <p:cNvSpPr/>
          <p:nvPr/>
        </p:nvSpPr>
        <p:spPr bwMode="auto">
          <a:xfrm>
            <a:off x="5838170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82" name="Rectangle 181"/>
          <p:cNvSpPr/>
          <p:nvPr/>
        </p:nvSpPr>
        <p:spPr bwMode="auto">
          <a:xfrm>
            <a:off x="6063295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84" name="Rectangle 183"/>
          <p:cNvSpPr/>
          <p:nvPr/>
        </p:nvSpPr>
        <p:spPr bwMode="auto">
          <a:xfrm>
            <a:off x="729083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85" name="Rectangle 184"/>
          <p:cNvSpPr/>
          <p:nvPr/>
        </p:nvSpPr>
        <p:spPr bwMode="auto">
          <a:xfrm>
            <a:off x="4823716" y="40643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86" name="Rectangle 185"/>
          <p:cNvSpPr/>
          <p:nvPr/>
        </p:nvSpPr>
        <p:spPr bwMode="auto">
          <a:xfrm>
            <a:off x="4418856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87" name="Rectangle 186"/>
          <p:cNvSpPr/>
          <p:nvPr/>
        </p:nvSpPr>
        <p:spPr bwMode="auto">
          <a:xfrm>
            <a:off x="6299237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88" name="Rectangle 187"/>
          <p:cNvSpPr/>
          <p:nvPr/>
        </p:nvSpPr>
        <p:spPr bwMode="auto">
          <a:xfrm>
            <a:off x="703946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9" name="Rectangle 188"/>
          <p:cNvSpPr/>
          <p:nvPr/>
        </p:nvSpPr>
        <p:spPr bwMode="auto">
          <a:xfrm>
            <a:off x="6787472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90" name="Rectangle 189"/>
          <p:cNvSpPr/>
          <p:nvPr/>
        </p:nvSpPr>
        <p:spPr bwMode="auto">
          <a:xfrm>
            <a:off x="6535478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205" name="Rectangle 204"/>
          <p:cNvSpPr/>
          <p:nvPr/>
        </p:nvSpPr>
        <p:spPr bwMode="auto">
          <a:xfrm>
            <a:off x="685800" y="5102157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19" name="Rectangle 218"/>
          <p:cNvSpPr/>
          <p:nvPr/>
        </p:nvSpPr>
        <p:spPr bwMode="auto">
          <a:xfrm>
            <a:off x="835207" y="5178360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20" name="Rectangle 219"/>
          <p:cNvSpPr/>
          <p:nvPr/>
        </p:nvSpPr>
        <p:spPr bwMode="auto">
          <a:xfrm>
            <a:off x="2128524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221" name="Rectangle 220"/>
          <p:cNvSpPr/>
          <p:nvPr/>
        </p:nvSpPr>
        <p:spPr bwMode="auto">
          <a:xfrm>
            <a:off x="2363842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222" name="Rectangle 221"/>
          <p:cNvSpPr/>
          <p:nvPr/>
        </p:nvSpPr>
        <p:spPr bwMode="auto">
          <a:xfrm>
            <a:off x="2588967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223" name="Rectangle 222"/>
          <p:cNvSpPr/>
          <p:nvPr/>
        </p:nvSpPr>
        <p:spPr bwMode="auto">
          <a:xfrm>
            <a:off x="381650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224" name="Rectangle 223"/>
          <p:cNvSpPr/>
          <p:nvPr/>
        </p:nvSpPr>
        <p:spPr bwMode="auto">
          <a:xfrm>
            <a:off x="1349388" y="5277026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225" name="Rectangle 224"/>
          <p:cNvSpPr/>
          <p:nvPr/>
        </p:nvSpPr>
        <p:spPr bwMode="auto">
          <a:xfrm>
            <a:off x="944528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226" name="Rectangle 225"/>
          <p:cNvSpPr/>
          <p:nvPr/>
        </p:nvSpPr>
        <p:spPr bwMode="auto">
          <a:xfrm>
            <a:off x="2824909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227" name="Rectangle 226"/>
          <p:cNvSpPr/>
          <p:nvPr/>
        </p:nvSpPr>
        <p:spPr bwMode="auto">
          <a:xfrm>
            <a:off x="356513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28" name="Rectangle 227"/>
          <p:cNvSpPr/>
          <p:nvPr/>
        </p:nvSpPr>
        <p:spPr bwMode="auto">
          <a:xfrm>
            <a:off x="3313144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29" name="Rectangle 228"/>
          <p:cNvSpPr/>
          <p:nvPr/>
        </p:nvSpPr>
        <p:spPr bwMode="auto">
          <a:xfrm>
            <a:off x="3061150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208" name="Rectangle 207"/>
          <p:cNvSpPr/>
          <p:nvPr/>
        </p:nvSpPr>
        <p:spPr bwMode="auto">
          <a:xfrm>
            <a:off x="4309535" y="5181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209" name="Rectangle 208"/>
          <p:cNvSpPr/>
          <p:nvPr/>
        </p:nvSpPr>
        <p:spPr bwMode="auto">
          <a:xfrm>
            <a:off x="5602852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210" name="Rectangle 209"/>
          <p:cNvSpPr/>
          <p:nvPr/>
        </p:nvSpPr>
        <p:spPr bwMode="auto">
          <a:xfrm>
            <a:off x="5838170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211" name="Rectangle 210"/>
          <p:cNvSpPr/>
          <p:nvPr/>
        </p:nvSpPr>
        <p:spPr bwMode="auto">
          <a:xfrm>
            <a:off x="6063295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212" name="Rectangle 211"/>
          <p:cNvSpPr/>
          <p:nvPr/>
        </p:nvSpPr>
        <p:spPr bwMode="auto">
          <a:xfrm>
            <a:off x="729083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213" name="Rectangle 212"/>
          <p:cNvSpPr/>
          <p:nvPr/>
        </p:nvSpPr>
        <p:spPr bwMode="auto">
          <a:xfrm>
            <a:off x="4823716" y="5280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214" name="Rectangle 213"/>
          <p:cNvSpPr/>
          <p:nvPr/>
        </p:nvSpPr>
        <p:spPr bwMode="auto">
          <a:xfrm>
            <a:off x="4418856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215" name="Rectangle 214"/>
          <p:cNvSpPr/>
          <p:nvPr/>
        </p:nvSpPr>
        <p:spPr bwMode="auto">
          <a:xfrm>
            <a:off x="6299237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216" name="Rectangle 215"/>
          <p:cNvSpPr/>
          <p:nvPr/>
        </p:nvSpPr>
        <p:spPr bwMode="auto">
          <a:xfrm>
            <a:off x="703946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217" name="Rectangle 216"/>
          <p:cNvSpPr/>
          <p:nvPr/>
        </p:nvSpPr>
        <p:spPr bwMode="auto">
          <a:xfrm>
            <a:off x="6787472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218" name="Rectangle 217"/>
          <p:cNvSpPr/>
          <p:nvPr/>
        </p:nvSpPr>
        <p:spPr bwMode="auto">
          <a:xfrm>
            <a:off x="6535478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2827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2" name="TextBox 131"/>
          <p:cNvSpPr txBox="1"/>
          <p:nvPr/>
        </p:nvSpPr>
        <p:spPr>
          <a:xfrm>
            <a:off x="8153400" y="3246572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find set</a:t>
            </a:r>
          </a:p>
        </p:txBody>
      </p:sp>
      <p:sp>
        <p:nvSpPr>
          <p:cNvPr id="126" name="AutoShape 16"/>
          <p:cNvSpPr>
            <a:spLocks/>
          </p:cNvSpPr>
          <p:nvPr/>
        </p:nvSpPr>
        <p:spPr bwMode="auto">
          <a:xfrm rot="5400000">
            <a:off x="4122816" y="-1157386"/>
            <a:ext cx="228601" cy="7062996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3" name="AutoShape 16"/>
          <p:cNvSpPr>
            <a:spLocks/>
          </p:cNvSpPr>
          <p:nvPr/>
        </p:nvSpPr>
        <p:spPr bwMode="auto">
          <a:xfrm>
            <a:off x="374772" y="2561441"/>
            <a:ext cx="228600" cy="3153559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332419" y="1818018"/>
            <a:ext cx="150874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2 lines per set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98983" y="5867400"/>
            <a:ext cx="72327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S sets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961660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030069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7056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6858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8352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21285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3638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5889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8165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349388" y="3375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9445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8249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5651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3131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30611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3095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6028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8381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0632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2908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8237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4188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2992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70394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7874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5354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2827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00C5CEFE-57FB-4F87-B06B-8180D1A5939A}"/>
              </a:ext>
            </a:extLst>
          </p:cNvPr>
          <p:cNvSpPr txBox="1"/>
          <p:nvPr/>
        </p:nvSpPr>
        <p:spPr>
          <a:xfrm>
            <a:off x="3505200" y="1981200"/>
            <a:ext cx="15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compare both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9890BA56-88B7-4AD4-84D3-36C69038F13C}"/>
              </a:ext>
            </a:extLst>
          </p:cNvPr>
          <p:cNvSpPr txBox="1"/>
          <p:nvPr/>
        </p:nvSpPr>
        <p:spPr>
          <a:xfrm>
            <a:off x="685800" y="263731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4882982-E39A-4605-ACD5-DE4C92B5B74C}"/>
              </a:ext>
            </a:extLst>
          </p:cNvPr>
          <p:cNvSpPr txBox="1"/>
          <p:nvPr/>
        </p:nvSpPr>
        <p:spPr>
          <a:xfrm>
            <a:off x="1729681" y="2635545"/>
            <a:ext cx="183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yes (= hit)</a:t>
            </a:r>
          </a:p>
        </p:txBody>
      </p:sp>
      <p:cxnSp>
        <p:nvCxnSpPr>
          <p:cNvPr id="140" name="Elbow Connector 142">
            <a:extLst>
              <a:ext uri="{FF2B5EF4-FFF2-40B4-BE49-F238E27FC236}">
                <a16:creationId xmlns:a16="http://schemas.microsoft.com/office/drawing/2014/main" id="{C9DEF304-8E6D-48BB-92FA-76FBEB98F08F}"/>
              </a:ext>
            </a:extLst>
          </p:cNvPr>
          <p:cNvCxnSpPr/>
          <p:nvPr/>
        </p:nvCxnSpPr>
        <p:spPr bwMode="auto">
          <a:xfrm rot="5400000">
            <a:off x="5212379" y="79193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08B3C477-7D22-4A6B-9DD0-0BFDBA67434B}"/>
              </a:ext>
            </a:extLst>
          </p:cNvPr>
          <p:cNvSpPr txBox="1"/>
          <p:nvPr/>
        </p:nvSpPr>
        <p:spPr>
          <a:xfrm>
            <a:off x="5301269" y="4358312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cxnSp>
        <p:nvCxnSpPr>
          <p:cNvPr id="142" name="Shape 131">
            <a:extLst>
              <a:ext uri="{FF2B5EF4-FFF2-40B4-BE49-F238E27FC236}">
                <a16:creationId xmlns:a16="http://schemas.microsoft.com/office/drawing/2014/main" id="{1EAB880D-4A6E-4DAB-8070-D5B356062750}"/>
              </a:ext>
            </a:extLst>
          </p:cNvPr>
          <p:cNvCxnSpPr/>
          <p:nvPr/>
        </p:nvCxnSpPr>
        <p:spPr bwMode="auto">
          <a:xfrm rot="10800000" flipV="1">
            <a:off x="5136770" y="1987098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3" name="Shape 133">
            <a:extLst>
              <a:ext uri="{FF2B5EF4-FFF2-40B4-BE49-F238E27FC236}">
                <a16:creationId xmlns:a16="http://schemas.microsoft.com/office/drawing/2014/main" id="{34434DFE-B9CA-450C-8959-10892DEDF8A9}"/>
              </a:ext>
            </a:extLst>
          </p:cNvPr>
          <p:cNvCxnSpPr/>
          <p:nvPr/>
        </p:nvCxnSpPr>
        <p:spPr bwMode="auto">
          <a:xfrm rot="10800000" flipV="1">
            <a:off x="1662442" y="1987097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5FF0D94A-A262-4DBE-9C95-B309A3725696}"/>
              </a:ext>
            </a:extLst>
          </p:cNvPr>
          <p:cNvCxnSpPr/>
          <p:nvPr/>
        </p:nvCxnSpPr>
        <p:spPr bwMode="auto">
          <a:xfrm rot="5400000">
            <a:off x="862805" y="316618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89E2D7E-04A9-46FF-BAF5-3D4191DAD5E1}"/>
              </a:ext>
            </a:extLst>
          </p:cNvPr>
          <p:cNvSpPr/>
          <p:nvPr/>
        </p:nvSpPr>
        <p:spPr bwMode="auto">
          <a:xfrm>
            <a:off x="1347624" y="3377238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</p:spTree>
    <p:extLst>
      <p:ext uri="{BB962C8B-B14F-4D97-AF65-F5344CB8AC3E}">
        <p14:creationId xmlns:p14="http://schemas.microsoft.com/office/powerpoint/2010/main" val="399821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8" grpId="0"/>
      <p:bldP spid="139" grpId="0"/>
      <p:bldP spid="141" grpId="0"/>
      <p:bldP spid="14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961660" cy="762000"/>
          </a:xfrm>
        </p:spPr>
        <p:txBody>
          <a:bodyPr/>
          <a:lstStyle/>
          <a:p>
            <a:r>
              <a:rPr lang="en-US" dirty="0"/>
              <a:t>E-way Set Associative Cache (Here: E = 2)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030069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2: Two lines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7056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 of 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6858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8352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21285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3638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5889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8165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349388" y="3375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9445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8249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5651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3131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30611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3095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6028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8381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0632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2908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8237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4188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2992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70394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7874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5354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2827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00C5CEFE-57FB-4F87-B06B-8180D1A5939A}"/>
              </a:ext>
            </a:extLst>
          </p:cNvPr>
          <p:cNvSpPr txBox="1"/>
          <p:nvPr/>
        </p:nvSpPr>
        <p:spPr>
          <a:xfrm>
            <a:off x="3505200" y="1981200"/>
            <a:ext cx="15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compare both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9890BA56-88B7-4AD4-84D3-36C69038F13C}"/>
              </a:ext>
            </a:extLst>
          </p:cNvPr>
          <p:cNvSpPr txBox="1"/>
          <p:nvPr/>
        </p:nvSpPr>
        <p:spPr>
          <a:xfrm>
            <a:off x="685800" y="263731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4882982-E39A-4605-ACD5-DE4C92B5B74C}"/>
              </a:ext>
            </a:extLst>
          </p:cNvPr>
          <p:cNvSpPr txBox="1"/>
          <p:nvPr/>
        </p:nvSpPr>
        <p:spPr>
          <a:xfrm>
            <a:off x="1729681" y="2635545"/>
            <a:ext cx="183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match: yes (= hit)</a:t>
            </a:r>
          </a:p>
        </p:txBody>
      </p:sp>
      <p:cxnSp>
        <p:nvCxnSpPr>
          <p:cNvPr id="140" name="Elbow Connector 142">
            <a:extLst>
              <a:ext uri="{FF2B5EF4-FFF2-40B4-BE49-F238E27FC236}">
                <a16:creationId xmlns:a16="http://schemas.microsoft.com/office/drawing/2014/main" id="{C9DEF304-8E6D-48BB-92FA-76FBEB98F08F}"/>
              </a:ext>
            </a:extLst>
          </p:cNvPr>
          <p:cNvCxnSpPr/>
          <p:nvPr/>
        </p:nvCxnSpPr>
        <p:spPr bwMode="auto">
          <a:xfrm rot="5400000">
            <a:off x="5212379" y="79193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08B3C477-7D22-4A6B-9DD0-0BFDBA67434B}"/>
              </a:ext>
            </a:extLst>
          </p:cNvPr>
          <p:cNvSpPr txBox="1"/>
          <p:nvPr/>
        </p:nvSpPr>
        <p:spPr>
          <a:xfrm>
            <a:off x="5301269" y="4358312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</a:t>
            </a:r>
          </a:p>
        </p:txBody>
      </p:sp>
      <p:cxnSp>
        <p:nvCxnSpPr>
          <p:cNvPr id="142" name="Shape 131">
            <a:extLst>
              <a:ext uri="{FF2B5EF4-FFF2-40B4-BE49-F238E27FC236}">
                <a16:creationId xmlns:a16="http://schemas.microsoft.com/office/drawing/2014/main" id="{1EAB880D-4A6E-4DAB-8070-D5B356062750}"/>
              </a:ext>
            </a:extLst>
          </p:cNvPr>
          <p:cNvCxnSpPr/>
          <p:nvPr/>
        </p:nvCxnSpPr>
        <p:spPr bwMode="auto">
          <a:xfrm rot="10800000" flipV="1">
            <a:off x="5136770" y="1987098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3" name="Shape 133">
            <a:extLst>
              <a:ext uri="{FF2B5EF4-FFF2-40B4-BE49-F238E27FC236}">
                <a16:creationId xmlns:a16="http://schemas.microsoft.com/office/drawing/2014/main" id="{34434DFE-B9CA-450C-8959-10892DEDF8A9}"/>
              </a:ext>
            </a:extLst>
          </p:cNvPr>
          <p:cNvCxnSpPr/>
          <p:nvPr/>
        </p:nvCxnSpPr>
        <p:spPr bwMode="auto">
          <a:xfrm rot="10800000" flipV="1">
            <a:off x="1662442" y="1987097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5FF0D94A-A262-4DBE-9C95-B309A3725696}"/>
              </a:ext>
            </a:extLst>
          </p:cNvPr>
          <p:cNvCxnSpPr/>
          <p:nvPr/>
        </p:nvCxnSpPr>
        <p:spPr bwMode="auto">
          <a:xfrm rot="5400000">
            <a:off x="862805" y="316618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89E2D7E-04A9-46FF-BAF5-3D4191DAD5E1}"/>
              </a:ext>
            </a:extLst>
          </p:cNvPr>
          <p:cNvSpPr/>
          <p:nvPr/>
        </p:nvSpPr>
        <p:spPr bwMode="auto">
          <a:xfrm>
            <a:off x="1347624" y="3377238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4310FBB-F91A-4D41-9213-E60CB792AD32}"/>
              </a:ext>
            </a:extLst>
          </p:cNvPr>
          <p:cNvSpPr/>
          <p:nvPr/>
        </p:nvSpPr>
        <p:spPr bwMode="auto">
          <a:xfrm>
            <a:off x="3318466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20A240-F28A-42B0-B8A6-E56F683E83F2}"/>
              </a:ext>
            </a:extLst>
          </p:cNvPr>
          <p:cNvSpPr/>
          <p:nvPr/>
        </p:nvSpPr>
        <p:spPr bwMode="auto">
          <a:xfrm>
            <a:off x="3066472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43" name="Down Arrow 42">
            <a:extLst>
              <a:ext uri="{FF2B5EF4-FFF2-40B4-BE49-F238E27FC236}">
                <a16:creationId xmlns:a16="http://schemas.microsoft.com/office/drawing/2014/main" id="{FFB9FEE5-2FDC-4A25-91B0-8B1526BCEE6D}"/>
              </a:ext>
            </a:extLst>
          </p:cNvPr>
          <p:cNvSpPr/>
          <p:nvPr/>
        </p:nvSpPr>
        <p:spPr bwMode="auto">
          <a:xfrm flipV="1">
            <a:off x="2951329" y="37338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115343C-E1CD-41A1-A5EF-FC2A5174DAB6}"/>
              </a:ext>
            </a:extLst>
          </p:cNvPr>
          <p:cNvSpPr txBox="1"/>
          <p:nvPr/>
        </p:nvSpPr>
        <p:spPr>
          <a:xfrm>
            <a:off x="2037321" y="4812268"/>
            <a:ext cx="257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short </a:t>
            </a:r>
            <a:r>
              <a:rPr lang="en-US" sz="1800" dirty="0" err="1">
                <a:latin typeface="Calibri" pitchFamily="34" charset="0"/>
              </a:rPr>
              <a:t>int</a:t>
            </a:r>
            <a:r>
              <a:rPr lang="en-US" sz="1800" dirty="0">
                <a:latin typeface="Calibri" pitchFamily="34" charset="0"/>
              </a:rPr>
              <a:t> (2 Bytes) is 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4F1EF0-37E8-43E7-8ECD-CCB050FD6DAF}"/>
              </a:ext>
            </a:extLst>
          </p:cNvPr>
          <p:cNvSpPr txBox="1"/>
          <p:nvPr/>
        </p:nvSpPr>
        <p:spPr>
          <a:xfrm>
            <a:off x="457200" y="5334000"/>
            <a:ext cx="7978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itchFamily="34" charset="0"/>
              </a:rPr>
              <a:t>No match or not valid (= miss): 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>
                <a:latin typeface="Calibri" pitchFamily="34" charset="0"/>
              </a:rPr>
              <a:t>One line in set is selected for eviction and replacement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>
                <a:latin typeface="Calibri" pitchFamily="34" charset="0"/>
              </a:rPr>
              <a:t>Replacement policies: random, least recently used (LRU), …</a:t>
            </a:r>
          </a:p>
        </p:txBody>
      </p:sp>
    </p:spTree>
    <p:extLst>
      <p:ext uri="{BB962C8B-B14F-4D97-AF65-F5344CB8AC3E}">
        <p14:creationId xmlns:p14="http://schemas.microsoft.com/office/powerpoint/2010/main" val="27420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02" name="Rectangle 50"/>
          <p:cNvSpPr>
            <a:spLocks noChangeArrowheads="1"/>
          </p:cNvSpPr>
          <p:nvPr/>
        </p:nvSpPr>
        <p:spPr bwMode="auto">
          <a:xfrm>
            <a:off x="3922713" y="5213015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801" name="Rectangle 49"/>
          <p:cNvSpPr>
            <a:spLocks noChangeArrowheads="1"/>
          </p:cNvSpPr>
          <p:nvPr/>
        </p:nvSpPr>
        <p:spPr bwMode="auto">
          <a:xfrm>
            <a:off x="3922713" y="6030577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>
          <a:xfrm>
            <a:off x="357018" y="435678"/>
            <a:ext cx="8101182" cy="762000"/>
          </a:xfrm>
        </p:spPr>
        <p:txBody>
          <a:bodyPr/>
          <a:lstStyle/>
          <a:p>
            <a:r>
              <a:rPr lang="en-US" dirty="0"/>
              <a:t>2-Way Set Associative Cache Simulation</a:t>
            </a:r>
          </a:p>
        </p:txBody>
      </p:sp>
      <p:sp>
        <p:nvSpPr>
          <p:cNvPr id="202755" name="Rectangle 3"/>
          <p:cNvSpPr>
            <a:spLocks noChangeArrowheads="1"/>
          </p:cNvSpPr>
          <p:nvPr/>
        </p:nvSpPr>
        <p:spPr bwMode="auto">
          <a:xfrm>
            <a:off x="3245672" y="1731417"/>
            <a:ext cx="5475287" cy="285975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4-bit addresses (M=16 bytes) </a:t>
            </a:r>
          </a:p>
          <a:p>
            <a:r>
              <a:rPr lang="en-US" sz="2000" b="0" dirty="0">
                <a:latin typeface="Calibri"/>
                <a:cs typeface="Calibri"/>
              </a:rPr>
              <a:t>S=2 sets, E=2 blocks/set, B=2 bytes/block </a:t>
            </a:r>
          </a:p>
          <a:p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Address trace (reads, one byte per read):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45720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202757" name="Rectangle 5"/>
          <p:cNvSpPr>
            <a:spLocks noChangeArrowheads="1"/>
          </p:cNvSpPr>
          <p:nvPr/>
        </p:nvSpPr>
        <p:spPr bwMode="auto">
          <a:xfrm>
            <a:off x="576262" y="1507455"/>
            <a:ext cx="52638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t=2</a:t>
            </a:r>
          </a:p>
        </p:txBody>
      </p:sp>
      <p:sp>
        <p:nvSpPr>
          <p:cNvPr id="202758" name="Rectangle 6"/>
          <p:cNvSpPr>
            <a:spLocks noChangeArrowheads="1"/>
          </p:cNvSpPr>
          <p:nvPr/>
        </p:nvSpPr>
        <p:spPr bwMode="auto">
          <a:xfrm>
            <a:off x="1204912" y="1507455"/>
            <a:ext cx="55393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s=1</a:t>
            </a:r>
          </a:p>
        </p:txBody>
      </p:sp>
      <p:sp>
        <p:nvSpPr>
          <p:cNvPr id="202759" name="Rectangle 7"/>
          <p:cNvSpPr>
            <a:spLocks noChangeArrowheads="1"/>
          </p:cNvSpPr>
          <p:nvPr/>
        </p:nvSpPr>
        <p:spPr bwMode="auto">
          <a:xfrm>
            <a:off x="1944687" y="1507455"/>
            <a:ext cx="58123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202760" name="Rectangle 8"/>
          <p:cNvSpPr>
            <a:spLocks noChangeArrowheads="1"/>
          </p:cNvSpPr>
          <p:nvPr/>
        </p:nvSpPr>
        <p:spPr bwMode="auto">
          <a:xfrm>
            <a:off x="117475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</a:t>
            </a:r>
          </a:p>
        </p:txBody>
      </p:sp>
      <p:sp>
        <p:nvSpPr>
          <p:cNvPr id="202761" name="Rectangle 9"/>
          <p:cNvSpPr>
            <a:spLocks noChangeArrowheads="1"/>
          </p:cNvSpPr>
          <p:nvPr/>
        </p:nvSpPr>
        <p:spPr bwMode="auto">
          <a:xfrm>
            <a:off x="1890712" y="1841500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922713" y="5106988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63" name="Rectangle 11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202764" name="Rectangle 12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endParaRPr lang="en-US" sz="2000" b="0" dirty="0">
                <a:latin typeface="Calibri"/>
                <a:cs typeface="Calibri"/>
              </a:endParaRPr>
            </a:p>
          </p:txBody>
        </p:sp>
        <p:sp>
          <p:nvSpPr>
            <p:cNvPr id="202765" name="Rectangle 13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endParaRPr lang="en-US" sz="2000" b="0" dirty="0">
                <a:latin typeface="Calibri"/>
                <a:cs typeface="Calibri"/>
              </a:endParaRPr>
            </a:p>
          </p:txBody>
        </p:sp>
      </p:grp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4071938" y="4724400"/>
            <a:ext cx="31691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 err="1">
                <a:latin typeface="Calibri"/>
                <a:cs typeface="Calibri"/>
              </a:rPr>
              <a:t>v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202767" name="Rectangle 15"/>
          <p:cNvSpPr>
            <a:spLocks noChangeArrowheads="1"/>
          </p:cNvSpPr>
          <p:nvPr/>
        </p:nvSpPr>
        <p:spPr bwMode="auto">
          <a:xfrm>
            <a:off x="4549775" y="4724400"/>
            <a:ext cx="53853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Tag</a:t>
            </a:r>
          </a:p>
        </p:txBody>
      </p:sp>
      <p:sp>
        <p:nvSpPr>
          <p:cNvPr id="202768" name="Rectangle 16"/>
          <p:cNvSpPr>
            <a:spLocks noChangeArrowheads="1"/>
          </p:cNvSpPr>
          <p:nvPr/>
        </p:nvSpPr>
        <p:spPr bwMode="auto">
          <a:xfrm>
            <a:off x="5410200" y="4724400"/>
            <a:ext cx="75781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Block</a:t>
            </a:r>
          </a:p>
        </p:txBody>
      </p:sp>
      <p:sp>
        <p:nvSpPr>
          <p:cNvPr id="202769" name="Rectangle 17"/>
          <p:cNvSpPr>
            <a:spLocks noChangeArrowheads="1"/>
          </p:cNvSpPr>
          <p:nvPr/>
        </p:nvSpPr>
        <p:spPr bwMode="auto">
          <a:xfrm>
            <a:off x="3922713" y="5416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0" name="Rectangle 18"/>
          <p:cNvSpPr>
            <a:spLocks noChangeArrowheads="1"/>
          </p:cNvSpPr>
          <p:nvPr/>
        </p:nvSpPr>
        <p:spPr bwMode="auto">
          <a:xfrm>
            <a:off x="4497388" y="5416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1" name="Rectangle 19"/>
          <p:cNvSpPr>
            <a:spLocks noChangeArrowheads="1"/>
          </p:cNvSpPr>
          <p:nvPr/>
        </p:nvSpPr>
        <p:spPr bwMode="auto">
          <a:xfrm>
            <a:off x="5165725" y="5416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2" name="Rectangle 20"/>
          <p:cNvSpPr>
            <a:spLocks noChangeArrowheads="1"/>
          </p:cNvSpPr>
          <p:nvPr/>
        </p:nvSpPr>
        <p:spPr bwMode="auto">
          <a:xfrm>
            <a:off x="3922713" y="5924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3" name="Rectangle 21"/>
          <p:cNvSpPr>
            <a:spLocks noChangeArrowheads="1"/>
          </p:cNvSpPr>
          <p:nvPr/>
        </p:nvSpPr>
        <p:spPr bwMode="auto">
          <a:xfrm>
            <a:off x="4497388" y="5924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4" name="Rectangle 22"/>
          <p:cNvSpPr>
            <a:spLocks noChangeArrowheads="1"/>
          </p:cNvSpPr>
          <p:nvPr/>
        </p:nvSpPr>
        <p:spPr bwMode="auto">
          <a:xfrm>
            <a:off x="5165725" y="5924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5" name="Rectangle 23"/>
          <p:cNvSpPr>
            <a:spLocks noChangeArrowheads="1"/>
          </p:cNvSpPr>
          <p:nvPr/>
        </p:nvSpPr>
        <p:spPr bwMode="auto">
          <a:xfrm>
            <a:off x="3922713" y="624840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6" name="Rectangle 24"/>
          <p:cNvSpPr>
            <a:spLocks noChangeArrowheads="1"/>
          </p:cNvSpPr>
          <p:nvPr/>
        </p:nvSpPr>
        <p:spPr bwMode="auto">
          <a:xfrm>
            <a:off x="4497388" y="624840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7" name="Rectangle 25"/>
          <p:cNvSpPr>
            <a:spLocks noChangeArrowheads="1"/>
          </p:cNvSpPr>
          <p:nvPr/>
        </p:nvSpPr>
        <p:spPr bwMode="auto">
          <a:xfrm>
            <a:off x="5165725" y="624840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6657975" y="3057921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28"/>
          <p:cNvGrpSpPr>
            <a:grpSpLocks/>
          </p:cNvGrpSpPr>
          <p:nvPr/>
        </p:nvGrpSpPr>
        <p:grpSpPr bwMode="auto">
          <a:xfrm>
            <a:off x="3922712" y="5096908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1" name="Rectangle 29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2" name="Rectangle 30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00</a:t>
              </a:r>
            </a:p>
          </p:txBody>
        </p:sp>
        <p:sp>
          <p:nvSpPr>
            <p:cNvPr id="202783" name="Rectangle 31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202784" name="Text Box 32"/>
          <p:cNvSpPr txBox="1">
            <a:spLocks noChangeArrowheads="1"/>
          </p:cNvSpPr>
          <p:nvPr/>
        </p:nvSpPr>
        <p:spPr bwMode="auto">
          <a:xfrm>
            <a:off x="6748463" y="3349823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hit</a:t>
            </a:r>
          </a:p>
        </p:txBody>
      </p:sp>
      <p:sp>
        <p:nvSpPr>
          <p:cNvPr id="202785" name="Text Box 33"/>
          <p:cNvSpPr txBox="1">
            <a:spLocks noChangeArrowheads="1"/>
          </p:cNvSpPr>
          <p:nvPr/>
        </p:nvSpPr>
        <p:spPr bwMode="auto">
          <a:xfrm>
            <a:off x="6657975" y="36546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3922713" y="5921375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7" name="Rectangle 35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8" name="Rectangle 36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01</a:t>
              </a:r>
            </a:p>
          </p:txBody>
        </p:sp>
        <p:sp>
          <p:nvSpPr>
            <p:cNvPr id="202789" name="Rectangle 37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6657975" y="39594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3922713" y="541337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92" name="Rectangle 40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93" name="Rectangle 41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10</a:t>
              </a:r>
            </a:p>
          </p:txBody>
        </p:sp>
        <p:sp>
          <p:nvSpPr>
            <p:cNvPr id="202794" name="Rectangle 42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6748463" y="4264223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solidFill>
                  <a:srgbClr val="C00000"/>
                </a:solidFill>
                <a:latin typeface="Calibri"/>
                <a:cs typeface="Calibri"/>
              </a:rPr>
              <a:t>hit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825750" y="5416550"/>
            <a:ext cx="858838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27045" y="518160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27045" y="60314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79" grpId="0"/>
      <p:bldP spid="202784" grpId="0"/>
      <p:bldP spid="202785" grpId="0"/>
      <p:bldP spid="202790" grpId="0"/>
      <p:bldP spid="20279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ChangeArrowheads="1"/>
          </p:cNvSpPr>
          <p:nvPr>
            <p:ph type="title"/>
          </p:nvPr>
        </p:nvSpPr>
        <p:spPr>
          <a:xfrm>
            <a:off x="404813" y="310040"/>
            <a:ext cx="8716962" cy="782638"/>
          </a:xfrm>
        </p:spPr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What about writes?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5613" y="1220788"/>
            <a:ext cx="8459787" cy="5322887"/>
          </a:xfrm>
        </p:spPr>
        <p:txBody>
          <a:bodyPr lIns="90360" tIns="44280" rIns="90360" bIns="44280"/>
          <a:lstStyle/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Multiple copies of data exist: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L1, L2, L3, Main Memory, Disk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What to do on a write-hit?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Write-through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(write immediately to memory)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Write-back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(defer write to memory until replacement of line)</a:t>
            </a:r>
          </a:p>
          <a:p>
            <a:pPr lvl="2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Each cache line needs a dirty bit (set if data differs from memory)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What to do on a write-miss?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Write-allocate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(load into cache, update line in cache)</a:t>
            </a:r>
          </a:p>
          <a:p>
            <a:pPr lvl="2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Good if more writes to the location will follow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No-write-allocate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(writes straight to memory, does not load into cache)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Typical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Write-through + No-write-allocate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b="1" dirty="0"/>
              <a:t>Write-back + Write-allocate</a:t>
            </a:r>
          </a:p>
          <a:p>
            <a:pPr eaLnBrk="1" hangingPunct="1">
              <a:buFont typeface="Wingdings" pitchFamily="2" charset="2"/>
              <a:buNone/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endParaRPr lang="en-GB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898C84B-AA62-46AB-AA15-871E5ABD77E7}"/>
              </a:ext>
            </a:extLst>
          </p:cNvPr>
          <p:cNvGrpSpPr/>
          <p:nvPr/>
        </p:nvGrpSpPr>
        <p:grpSpPr>
          <a:xfrm>
            <a:off x="4640515" y="1115144"/>
            <a:ext cx="4274886" cy="1168756"/>
            <a:chOff x="4640515" y="1115144"/>
            <a:chExt cx="4274886" cy="116875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6690D2F-94CA-46F3-B0C1-ECDDC670F484}"/>
                </a:ext>
              </a:extLst>
            </p:cNvPr>
            <p:cNvSpPr/>
            <p:nvPr/>
          </p:nvSpPr>
          <p:spPr bwMode="auto">
            <a:xfrm>
              <a:off x="5105401" y="1115144"/>
              <a:ext cx="3810000" cy="5334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600" dirty="0">
                <a:latin typeface="Calibri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A61489-AF1F-495F-9662-ACDFCF5D0785}"/>
                </a:ext>
              </a:extLst>
            </p:cNvPr>
            <p:cNvSpPr/>
            <p:nvPr/>
          </p:nvSpPr>
          <p:spPr bwMode="auto">
            <a:xfrm>
              <a:off x="6890195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988EA04-4BEB-4525-B309-38C7D3AE601F}"/>
                </a:ext>
              </a:extLst>
            </p:cNvPr>
            <p:cNvSpPr/>
            <p:nvPr/>
          </p:nvSpPr>
          <p:spPr bwMode="auto">
            <a:xfrm>
              <a:off x="7162800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8E4A191-F7BE-406E-8AE9-5FA6AB0F8771}"/>
                </a:ext>
              </a:extLst>
            </p:cNvPr>
            <p:cNvSpPr/>
            <p:nvPr/>
          </p:nvSpPr>
          <p:spPr bwMode="auto">
            <a:xfrm>
              <a:off x="7423595" y="1229444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DCAFE3F-94B7-44FC-A97A-92746D96E4D6}"/>
                </a:ext>
              </a:extLst>
            </p:cNvPr>
            <p:cNvSpPr/>
            <p:nvPr/>
          </p:nvSpPr>
          <p:spPr bwMode="auto">
            <a:xfrm>
              <a:off x="8337995" y="1229444"/>
              <a:ext cx="457200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B-1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0FFBF3-95FF-4EDE-BDE4-BD1270D31EE6}"/>
                </a:ext>
              </a:extLst>
            </p:cNvPr>
            <p:cNvSpPr/>
            <p:nvPr/>
          </p:nvSpPr>
          <p:spPr bwMode="auto">
            <a:xfrm>
              <a:off x="7696200" y="1229444"/>
              <a:ext cx="64179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600" dirty="0">
                <a:latin typeface="Calibri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42B926A-F0F7-4294-9BCF-85DE6FB35580}"/>
                </a:ext>
              </a:extLst>
            </p:cNvPr>
            <p:cNvCxnSpPr/>
            <p:nvPr/>
          </p:nvCxnSpPr>
          <p:spPr bwMode="auto">
            <a:xfrm>
              <a:off x="7830351" y="1381050"/>
              <a:ext cx="457200" cy="1588"/>
            </a:xfrm>
            <a:prstGeom prst="line">
              <a:avLst/>
            </a:prstGeom>
            <a:noFill/>
            <a:ln w="381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0086BF-4128-41E1-8E73-ECD9017F66B3}"/>
                </a:ext>
              </a:extLst>
            </p:cNvPr>
            <p:cNvSpPr/>
            <p:nvPr/>
          </p:nvSpPr>
          <p:spPr bwMode="auto">
            <a:xfrm>
              <a:off x="5987605" y="1229444"/>
              <a:ext cx="71799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DD6AD96-F1D5-46B3-A9B7-6A81D774D635}"/>
                </a:ext>
              </a:extLst>
            </p:cNvPr>
            <p:cNvSpPr/>
            <p:nvPr/>
          </p:nvSpPr>
          <p:spPr bwMode="auto">
            <a:xfrm>
              <a:off x="5597532" y="1241788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rgbClr val="FF0000"/>
                  </a:solidFill>
                  <a:latin typeface="Calibri" pitchFamily="34" charset="0"/>
                </a:rPr>
                <a:t>d</a:t>
              </a:r>
            </a:p>
          </p:txBody>
        </p:sp>
        <p:sp>
          <p:nvSpPr>
            <p:cNvPr id="14" name="AutoShape 16">
              <a:extLst>
                <a:ext uri="{FF2B5EF4-FFF2-40B4-BE49-F238E27FC236}">
                  <a16:creationId xmlns:a16="http://schemas.microsoft.com/office/drawing/2014/main" id="{F34C5FB5-5038-4987-A605-585F80961717}"/>
                </a:ext>
              </a:extLst>
            </p:cNvPr>
            <p:cNvSpPr>
              <a:spLocks/>
            </p:cNvSpPr>
            <p:nvPr/>
          </p:nvSpPr>
          <p:spPr bwMode="auto">
            <a:xfrm rot="16200000" flipV="1">
              <a:off x="7741272" y="873133"/>
              <a:ext cx="228600" cy="1905000"/>
            </a:xfrm>
            <a:prstGeom prst="leftBrace">
              <a:avLst>
                <a:gd name="adj1" fmla="val 136972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 dirty="0">
                <a:latin typeface="Calibri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164E5B-243A-47D1-AC3A-BCF10493B75B}"/>
                </a:ext>
              </a:extLst>
            </p:cNvPr>
            <p:cNvSpPr txBox="1"/>
            <p:nvPr/>
          </p:nvSpPr>
          <p:spPr>
            <a:xfrm>
              <a:off x="7257185" y="1914568"/>
              <a:ext cx="13054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B = 2</a:t>
              </a:r>
              <a:r>
                <a:rPr lang="en-US" sz="1800" baseline="30000" dirty="0">
                  <a:latin typeface="Calibri" pitchFamily="34" charset="0"/>
                </a:rPr>
                <a:t>b</a:t>
              </a:r>
              <a:r>
                <a:rPr lang="en-US" sz="1800" dirty="0">
                  <a:latin typeface="Calibri" pitchFamily="34" charset="0"/>
                </a:rPr>
                <a:t> bytes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997F52E-3BDC-4634-B04A-D5351C8A6A43}"/>
                </a:ext>
              </a:extLst>
            </p:cNvPr>
            <p:cNvGrpSpPr/>
            <p:nvPr/>
          </p:nvGrpSpPr>
          <p:grpSpPr>
            <a:xfrm>
              <a:off x="5544193" y="1567588"/>
              <a:ext cx="947695" cy="633800"/>
              <a:chOff x="5493251" y="1546588"/>
              <a:chExt cx="947695" cy="6338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1B93D58-55AD-4132-BC5D-AB21CD389806}"/>
                  </a:ext>
                </a:extLst>
              </p:cNvPr>
              <p:cNvSpPr txBox="1"/>
              <p:nvPr/>
            </p:nvSpPr>
            <p:spPr>
              <a:xfrm>
                <a:off x="5493251" y="1811056"/>
                <a:ext cx="9476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Calibri" pitchFamily="34" charset="0"/>
                  </a:rPr>
                  <a:t>dirty bit</a:t>
                </a: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FE34A27-7183-4BE6-81AE-87BA878A14F7}"/>
                  </a:ext>
                </a:extLst>
              </p:cNvPr>
              <p:cNvCxnSpPr/>
              <p:nvPr/>
            </p:nvCxnSpPr>
            <p:spPr bwMode="auto">
              <a:xfrm rot="5400000" flipH="1" flipV="1">
                <a:off x="5530333" y="1698194"/>
                <a:ext cx="304800" cy="1588"/>
              </a:xfrm>
              <a:prstGeom prst="line">
                <a:avLst/>
              </a:prstGeom>
              <a:noFill/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BB16A6C-021C-46CF-BEED-15D5351629E1}"/>
                </a:ext>
              </a:extLst>
            </p:cNvPr>
            <p:cNvSpPr/>
            <p:nvPr/>
          </p:nvSpPr>
          <p:spPr bwMode="auto">
            <a:xfrm>
              <a:off x="5178914" y="1241788"/>
              <a:ext cx="272605" cy="30480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D68659F-8892-44D1-B582-178F1EFD031B}"/>
                </a:ext>
              </a:extLst>
            </p:cNvPr>
            <p:cNvSpPr txBox="1"/>
            <p:nvPr/>
          </p:nvSpPr>
          <p:spPr>
            <a:xfrm>
              <a:off x="4640515" y="1814224"/>
              <a:ext cx="952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valid bit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4C774F-73BC-43A6-A330-0046DF999987}"/>
                </a:ext>
              </a:extLst>
            </p:cNvPr>
            <p:cNvCxnSpPr/>
            <p:nvPr/>
          </p:nvCxnSpPr>
          <p:spPr bwMode="auto">
            <a:xfrm rot="5400000" flipH="1" flipV="1">
              <a:off x="5176878" y="1706187"/>
              <a:ext cx="304800" cy="1588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Index Using Middle Bits?	</a:t>
            </a:r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4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72288" y="1676400"/>
            <a:ext cx="3390712" cy="2042867"/>
            <a:chOff x="5372288" y="1676400"/>
            <a:chExt cx="3390712" cy="2042867"/>
          </a:xfrm>
        </p:grpSpPr>
        <p:sp>
          <p:nvSpPr>
            <p:cNvPr id="14" name="Rounded Rectangle 13"/>
            <p:cNvSpPr/>
            <p:nvPr/>
          </p:nvSpPr>
          <p:spPr bwMode="auto">
            <a:xfrm>
              <a:off x="5562600" y="1710266"/>
              <a:ext cx="3200400" cy="2009001"/>
            </a:xfrm>
            <a:prstGeom prst="roundRect">
              <a:avLst/>
            </a:prstGeom>
            <a:solidFill>
              <a:srgbClr val="F6F5BD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6261278" y="2702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251878" y="2702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0…01</a:t>
              </a:r>
            </a:p>
          </p:txBody>
        </p:sp>
        <p:sp>
          <p:nvSpPr>
            <p:cNvPr id="130" name="Rectangle 129"/>
            <p:cNvSpPr/>
            <p:nvPr/>
          </p:nvSpPr>
          <p:spPr bwMode="auto">
            <a:xfrm>
              <a:off x="8013878" y="2702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172200" y="2362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Address of </a:t>
              </a:r>
              <a:r>
                <a:rPr lang="en-US" sz="1800" dirty="0" err="1">
                  <a:latin typeface="Calibri" pitchFamily="34" charset="0"/>
                </a:rPr>
                <a:t>int</a:t>
              </a:r>
              <a:r>
                <a:rPr lang="en-US" sz="1800" dirty="0">
                  <a:latin typeface="Calibri" pitchFamily="34" charset="0"/>
                </a:rPr>
                <a:t>:</a:t>
              </a:r>
            </a:p>
          </p:txBody>
        </p:sp>
        <p:cxnSp>
          <p:nvCxnSpPr>
            <p:cNvPr id="183" name="Shape 182"/>
            <p:cNvCxnSpPr>
              <a:stCxn id="129" idx="2"/>
            </p:cNvCxnSpPr>
            <p:nvPr/>
          </p:nvCxnSpPr>
          <p:spPr bwMode="auto">
            <a:xfrm rot="5400000">
              <a:off x="6293638" y="2051660"/>
              <a:ext cx="417890" cy="2260590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0" name="TextBox 59"/>
            <p:cNvSpPr txBox="1"/>
            <p:nvPr/>
          </p:nvSpPr>
          <p:spPr>
            <a:xfrm>
              <a:off x="6875252" y="3344174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691834" y="1676400"/>
              <a:ext cx="3041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Standard Method: </a:t>
              </a:r>
            </a:p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Middle bit indexing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372289" y="3996267"/>
            <a:ext cx="3361256" cy="2023533"/>
            <a:chOff x="5372289" y="3996267"/>
            <a:chExt cx="3361256" cy="2023533"/>
          </a:xfrm>
        </p:grpSpPr>
        <p:sp>
          <p:nvSpPr>
            <p:cNvPr id="78" name="Rounded Rectangle 77"/>
            <p:cNvSpPr/>
            <p:nvPr/>
          </p:nvSpPr>
          <p:spPr bwMode="auto">
            <a:xfrm>
              <a:off x="5533145" y="4010799"/>
              <a:ext cx="3200400" cy="2009001"/>
            </a:xfrm>
            <a:prstGeom prst="roundRect">
              <a:avLst/>
            </a:prstGeom>
            <a:solidFill>
              <a:srgbClr val="D5F1CF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7175678" y="4988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6413678" y="4988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1…11</a:t>
              </a:r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8166278" y="4988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324600" y="4648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Address of </a:t>
              </a:r>
              <a:r>
                <a:rPr lang="en-US" sz="1800" dirty="0" err="1">
                  <a:latin typeface="Calibri" pitchFamily="34" charset="0"/>
                </a:rPr>
                <a:t>int</a:t>
              </a:r>
              <a:r>
                <a:rPr lang="en-US" sz="1800" dirty="0">
                  <a:latin typeface="Calibri" pitchFamily="34" charset="0"/>
                </a:rPr>
                <a:t>: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811475" y="5307569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91836" y="3996267"/>
              <a:ext cx="21435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Alternative Method:</a:t>
              </a:r>
            </a:p>
            <a:p>
              <a:r>
                <a:rPr lang="en-US" sz="1800" dirty="0">
                  <a:solidFill>
                    <a:srgbClr val="800000"/>
                  </a:solidFill>
                  <a:latin typeface="Calibri" pitchFamily="34" charset="0"/>
                </a:rPr>
                <a:t>High bit indexing</a:t>
              </a:r>
            </a:p>
          </p:txBody>
        </p:sp>
        <p:cxnSp>
          <p:nvCxnSpPr>
            <p:cNvPr id="69" name="Shape 182"/>
            <p:cNvCxnSpPr/>
            <p:nvPr/>
          </p:nvCxnSpPr>
          <p:spPr bwMode="auto">
            <a:xfrm rot="10800000" flipV="1">
              <a:off x="5691835" y="5259010"/>
              <a:ext cx="1130295" cy="417890"/>
            </a:xfrm>
            <a:prstGeom prst="bentConnector3">
              <a:avLst>
                <a:gd name="adj1" fmla="val -937"/>
              </a:avLst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3" name="Shape 182"/>
            <p:cNvCxnSpPr>
              <a:endCxn id="171" idx="3"/>
            </p:cNvCxnSpPr>
            <p:nvPr/>
          </p:nvCxnSpPr>
          <p:spPr bwMode="auto">
            <a:xfrm rot="16200000" flipV="1">
              <a:off x="5265362" y="5250427"/>
              <a:ext cx="533401" cy="319547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7691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Illustration of Indexing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/>
              <a:t>64-byte memory</a:t>
            </a:r>
          </a:p>
          <a:p>
            <a:pPr lvl="1"/>
            <a:r>
              <a:rPr lang="en-US" dirty="0"/>
              <a:t>6-bit addresses</a:t>
            </a:r>
          </a:p>
          <a:p>
            <a:r>
              <a:rPr lang="en-US" dirty="0"/>
              <a:t>16 byte, direct-mapped cache</a:t>
            </a:r>
          </a:p>
          <a:p>
            <a:r>
              <a:rPr lang="en-US" dirty="0"/>
              <a:t>Block size = 4. (Thus, 4 sets; why?)</a:t>
            </a:r>
          </a:p>
          <a:p>
            <a:r>
              <a:rPr lang="en-US" dirty="0"/>
              <a:t>2 bits tag, 2 bits index, 2 bits offset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noFill/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noFill/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noFill/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noFill/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noFill/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noFill/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noFill/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noFill/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noFill/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noFill/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noFill/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noFill/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noFill/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noFill/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noFill/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noFill/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20843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Middle Bit Indexing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/>
              <a:t>Addresses of form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/>
              <a:t>	Tag bits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/>
              <a:t>	Set index bits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/>
              <a:t>	Offset bits</a:t>
            </a:r>
          </a:p>
          <a:p>
            <a:pPr algn="just"/>
            <a:r>
              <a:rPr lang="en-US" dirty="0"/>
              <a:t>Makes good use of spatial locality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724228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/>
              <a:t>High Bit Indexing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013325" cy="1076325"/>
          </a:xfrm>
        </p:spPr>
        <p:txBody>
          <a:bodyPr/>
          <a:lstStyle/>
          <a:p>
            <a:r>
              <a:rPr lang="en-US" dirty="0"/>
              <a:t>Addresses of form </a:t>
            </a:r>
            <a:r>
              <a:rPr lang="en-US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/>
              <a:t>	Set index bits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/>
              <a:t>	Tag bits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/>
              <a:t>	Offset bits</a:t>
            </a:r>
          </a:p>
          <a:p>
            <a:pPr algn="just"/>
            <a:r>
              <a:rPr lang="en-US" dirty="0"/>
              <a:t>Program with high spatial locality would generate lots of conflicts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1000xx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0100xx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0010xx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0001xx</a:t>
            </a:r>
            <a:endParaRPr lang="en-US" sz="1800" dirty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90600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ourier New"/>
                <a:cs typeface="Courier New"/>
              </a:rPr>
              <a:t>0000xx</a:t>
            </a: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666152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425"/>
          <p:cNvSpPr>
            <a:spLocks noChangeArrowheads="1"/>
          </p:cNvSpPr>
          <p:nvPr/>
        </p:nvSpPr>
        <p:spPr bwMode="auto">
          <a:xfrm>
            <a:off x="228600" y="1676400"/>
            <a:ext cx="6172200" cy="38862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1" name="Rectangle 404"/>
          <p:cNvSpPr>
            <a:spLocks noChangeArrowheads="1"/>
          </p:cNvSpPr>
          <p:nvPr/>
        </p:nvSpPr>
        <p:spPr bwMode="auto">
          <a:xfrm>
            <a:off x="3810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0" name="Rectangle 413"/>
          <p:cNvSpPr>
            <a:spLocks noChangeArrowheads="1"/>
          </p:cNvSpPr>
          <p:nvPr/>
        </p:nvSpPr>
        <p:spPr bwMode="auto">
          <a:xfrm>
            <a:off x="41148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Intel Core i7 Cache Hierarchy</a:t>
            </a:r>
          </a:p>
        </p:txBody>
      </p:sp>
      <p:sp>
        <p:nvSpPr>
          <p:cNvPr id="4" name="Rectangle 396"/>
          <p:cNvSpPr>
            <a:spLocks noChangeArrowheads="1"/>
          </p:cNvSpPr>
          <p:nvPr/>
        </p:nvSpPr>
        <p:spPr bwMode="auto">
          <a:xfrm>
            <a:off x="5461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 err="1">
                <a:latin typeface="Calibri" panose="020F0502020204030204" pitchFamily="34" charset="0"/>
              </a:rPr>
              <a:t>Regs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5" name="Rectangle 397"/>
          <p:cNvSpPr>
            <a:spLocks noChangeArrowheads="1"/>
          </p:cNvSpPr>
          <p:nvPr/>
        </p:nvSpPr>
        <p:spPr bwMode="auto">
          <a:xfrm>
            <a:off x="5889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>
                <a:latin typeface="Calibri" panose="020F0502020204030204" pitchFamily="34" charset="0"/>
              </a:rPr>
              <a:t>d-cache</a:t>
            </a:r>
          </a:p>
        </p:txBody>
      </p:sp>
      <p:sp>
        <p:nvSpPr>
          <p:cNvPr id="6" name="Rectangle 399"/>
          <p:cNvSpPr>
            <a:spLocks noChangeArrowheads="1"/>
          </p:cNvSpPr>
          <p:nvPr/>
        </p:nvSpPr>
        <p:spPr bwMode="auto">
          <a:xfrm>
            <a:off x="15240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i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7" name="Rectangle 400"/>
          <p:cNvSpPr>
            <a:spLocks noChangeArrowheads="1"/>
          </p:cNvSpPr>
          <p:nvPr/>
        </p:nvSpPr>
        <p:spPr bwMode="auto">
          <a:xfrm>
            <a:off x="6096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8" name="Line 401"/>
          <p:cNvSpPr>
            <a:spLocks noChangeShapeType="1"/>
          </p:cNvSpPr>
          <p:nvPr/>
        </p:nvSpPr>
        <p:spPr bwMode="auto">
          <a:xfrm>
            <a:off x="10668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9" name="Line 402"/>
          <p:cNvSpPr>
            <a:spLocks noChangeShapeType="1"/>
          </p:cNvSpPr>
          <p:nvPr/>
        </p:nvSpPr>
        <p:spPr bwMode="auto">
          <a:xfrm>
            <a:off x="1066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0" name="Line 403"/>
          <p:cNvSpPr>
            <a:spLocks noChangeShapeType="1"/>
          </p:cNvSpPr>
          <p:nvPr/>
        </p:nvSpPr>
        <p:spPr bwMode="auto">
          <a:xfrm>
            <a:off x="19050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2" name="Text Box 405"/>
          <p:cNvSpPr txBox="1">
            <a:spLocks noChangeArrowheads="1"/>
          </p:cNvSpPr>
          <p:nvPr/>
        </p:nvSpPr>
        <p:spPr bwMode="auto">
          <a:xfrm>
            <a:off x="3048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0</a:t>
            </a:r>
          </a:p>
        </p:txBody>
      </p:sp>
      <p:sp>
        <p:nvSpPr>
          <p:cNvPr id="13" name="Rectangle 406"/>
          <p:cNvSpPr>
            <a:spLocks noChangeArrowheads="1"/>
          </p:cNvSpPr>
          <p:nvPr/>
        </p:nvSpPr>
        <p:spPr bwMode="auto">
          <a:xfrm>
            <a:off x="42799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Regs</a:t>
            </a:r>
          </a:p>
        </p:txBody>
      </p:sp>
      <p:sp>
        <p:nvSpPr>
          <p:cNvPr id="14" name="Rectangle 407"/>
          <p:cNvSpPr>
            <a:spLocks noChangeArrowheads="1"/>
          </p:cNvSpPr>
          <p:nvPr/>
        </p:nvSpPr>
        <p:spPr bwMode="auto">
          <a:xfrm>
            <a:off x="43227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d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15" name="Rectangle 408"/>
          <p:cNvSpPr>
            <a:spLocks noChangeArrowheads="1"/>
          </p:cNvSpPr>
          <p:nvPr/>
        </p:nvSpPr>
        <p:spPr bwMode="auto">
          <a:xfrm>
            <a:off x="52578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i-cache</a:t>
            </a:r>
          </a:p>
        </p:txBody>
      </p:sp>
      <p:sp>
        <p:nvSpPr>
          <p:cNvPr id="16" name="Rectangle 409"/>
          <p:cNvSpPr>
            <a:spLocks noChangeArrowheads="1"/>
          </p:cNvSpPr>
          <p:nvPr/>
        </p:nvSpPr>
        <p:spPr bwMode="auto">
          <a:xfrm>
            <a:off x="43434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17" name="Line 410"/>
          <p:cNvSpPr>
            <a:spLocks noChangeShapeType="1"/>
          </p:cNvSpPr>
          <p:nvPr/>
        </p:nvSpPr>
        <p:spPr bwMode="auto">
          <a:xfrm>
            <a:off x="48006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8" name="Line 411"/>
          <p:cNvSpPr>
            <a:spLocks noChangeShapeType="1"/>
          </p:cNvSpPr>
          <p:nvPr/>
        </p:nvSpPr>
        <p:spPr bwMode="auto">
          <a:xfrm>
            <a:off x="48006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9" name="Line 412"/>
          <p:cNvSpPr>
            <a:spLocks noChangeShapeType="1"/>
          </p:cNvSpPr>
          <p:nvPr/>
        </p:nvSpPr>
        <p:spPr bwMode="auto">
          <a:xfrm>
            <a:off x="5638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1" name="Text Box 414"/>
          <p:cNvSpPr txBox="1">
            <a:spLocks noChangeArrowheads="1"/>
          </p:cNvSpPr>
          <p:nvPr/>
        </p:nvSpPr>
        <p:spPr bwMode="auto">
          <a:xfrm>
            <a:off x="40386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3</a:t>
            </a:r>
          </a:p>
        </p:txBody>
      </p:sp>
      <p:sp>
        <p:nvSpPr>
          <p:cNvPr id="22" name="Text Box 415"/>
          <p:cNvSpPr txBox="1">
            <a:spLocks noChangeArrowheads="1"/>
          </p:cNvSpPr>
          <p:nvPr/>
        </p:nvSpPr>
        <p:spPr bwMode="auto">
          <a:xfrm>
            <a:off x="2971800" y="2983468"/>
            <a:ext cx="723900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</a:rPr>
              <a:t>…</a:t>
            </a:r>
          </a:p>
        </p:txBody>
      </p:sp>
      <p:sp>
        <p:nvSpPr>
          <p:cNvPr id="23" name="Line 417"/>
          <p:cNvSpPr>
            <a:spLocks noChangeShapeType="1"/>
          </p:cNvSpPr>
          <p:nvPr/>
        </p:nvSpPr>
        <p:spPr bwMode="auto">
          <a:xfrm>
            <a:off x="14478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4" name="Line 418"/>
          <p:cNvSpPr>
            <a:spLocks noChangeShapeType="1"/>
          </p:cNvSpPr>
          <p:nvPr/>
        </p:nvSpPr>
        <p:spPr bwMode="auto">
          <a:xfrm>
            <a:off x="51816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5" name="Rectangle 419"/>
          <p:cNvSpPr>
            <a:spLocks noChangeArrowheads="1"/>
          </p:cNvSpPr>
          <p:nvPr/>
        </p:nvSpPr>
        <p:spPr bwMode="auto">
          <a:xfrm>
            <a:off x="1098550" y="4800600"/>
            <a:ext cx="4387850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L3 unified cache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(shared by all cores)</a:t>
            </a:r>
          </a:p>
        </p:txBody>
      </p:sp>
      <p:sp>
        <p:nvSpPr>
          <p:cNvPr id="26" name="Rectangle 420"/>
          <p:cNvSpPr>
            <a:spLocks noChangeArrowheads="1"/>
          </p:cNvSpPr>
          <p:nvPr/>
        </p:nvSpPr>
        <p:spPr bwMode="auto">
          <a:xfrm>
            <a:off x="228600" y="6057900"/>
            <a:ext cx="6172200" cy="5715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Main memory</a:t>
            </a:r>
          </a:p>
        </p:txBody>
      </p:sp>
      <p:sp>
        <p:nvSpPr>
          <p:cNvPr id="27" name="Line 421"/>
          <p:cNvSpPr>
            <a:spLocks noChangeShapeType="1"/>
          </p:cNvSpPr>
          <p:nvPr/>
        </p:nvSpPr>
        <p:spPr bwMode="auto">
          <a:xfrm>
            <a:off x="3371850" y="5372100"/>
            <a:ext cx="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9" name="Text Box 426"/>
          <p:cNvSpPr txBox="1">
            <a:spLocks noChangeArrowheads="1"/>
          </p:cNvSpPr>
          <p:nvPr/>
        </p:nvSpPr>
        <p:spPr bwMode="auto">
          <a:xfrm>
            <a:off x="152400" y="1295400"/>
            <a:ext cx="1939826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Processor package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553200" y="1676400"/>
            <a:ext cx="2514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L1 </a:t>
            </a:r>
            <a:r>
              <a:rPr lang="en-US" sz="1800" dirty="0" err="1">
                <a:latin typeface="Calibri" pitchFamily="34" charset="0"/>
              </a:rPr>
              <a:t>i</a:t>
            </a:r>
            <a:r>
              <a:rPr lang="en-US" sz="1800" dirty="0">
                <a:latin typeface="Calibri" pitchFamily="34" charset="0"/>
              </a:rPr>
              <a:t>-cache and </a:t>
            </a:r>
            <a:r>
              <a:rPr lang="en-US" sz="1800" dirty="0" err="1">
                <a:latin typeface="Calibri" pitchFamily="34" charset="0"/>
              </a:rPr>
              <a:t>d</a:t>
            </a:r>
            <a:r>
              <a:rPr lang="en-US" sz="1800" dirty="0">
                <a:latin typeface="Calibri" pitchFamily="34" charset="0"/>
              </a:rPr>
              <a:t>-cache: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32 KB, 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 cycles</a:t>
            </a:r>
          </a:p>
          <a:p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L2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 256 KB,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10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L3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8 MB, 16-way,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40-75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Block size</a:t>
            </a:r>
            <a:r>
              <a:rPr lang="en-US" sz="1800" b="0" dirty="0">
                <a:latin typeface="Calibri" pitchFamily="34" charset="0"/>
              </a:rPr>
              <a:t>: 64 bytes for all caches.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memory organization and operation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Example: Core i7 L1 Data Cache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473875"/>
              <a:ext cx="112562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>
                  <a:latin typeface="Calibri" pitchFamily="34" charset="0"/>
                </a:rPr>
                <a:t>B =</a:t>
              </a:r>
            </a:p>
            <a:p>
              <a:r>
                <a:rPr lang="en-US" sz="1800" dirty="0">
                  <a:latin typeface="Calibri" pitchFamily="34" charset="0"/>
                </a:rPr>
                <a:t>S =    , s = </a:t>
              </a:r>
            </a:p>
            <a:p>
              <a:r>
                <a:rPr lang="en-US" sz="1800" dirty="0">
                  <a:latin typeface="Calibri" pitchFamily="34" charset="0"/>
                </a:rPr>
                <a:t>E =    , e = </a:t>
              </a:r>
            </a:p>
            <a:p>
              <a:r>
                <a:rPr lang="en-US" sz="1800" dirty="0">
                  <a:latin typeface="Calibri" pitchFamily="34" charset="0"/>
                </a:rPr>
                <a:t>C = 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5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offset:  . bits</a:t>
            </a:r>
          </a:p>
          <a:p>
            <a:r>
              <a:rPr lang="en-US" sz="1800" dirty="0">
                <a:latin typeface="Calibri" pitchFamily="34" charset="0"/>
              </a:rPr>
              <a:t>Set index: . bits</a:t>
            </a:r>
          </a:p>
          <a:p>
            <a:r>
              <a:rPr lang="en-US" sz="1800" dirty="0">
                <a:latin typeface="Calibri" pitchFamily="34" charset="0"/>
              </a:rPr>
              <a:t>Tag: .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Stack Address: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0x00007f7262a1e010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Tag: 	</a:t>
            </a: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0x??</a:t>
            </a:r>
            <a:endParaRPr lang="en-US" sz="1800" dirty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833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32 kB 8-way set associative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</p:spTree>
    <p:extLst>
      <p:ext uri="{BB962C8B-B14F-4D97-AF65-F5344CB8AC3E}">
        <p14:creationId xmlns:p14="http://schemas.microsoft.com/office/powerpoint/2010/main" val="325993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89" grpId="0"/>
      <p:bldP spid="126" grpId="0"/>
      <p:bldP spid="13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/>
              <a:t>Example: Core i7 L1 Data Cache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397675"/>
              <a:ext cx="240161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>
                  <a:latin typeface="Calibri" pitchFamily="34" charset="0"/>
                </a:rPr>
                <a:t>B = 64</a:t>
              </a:r>
            </a:p>
            <a:p>
              <a:r>
                <a:rPr lang="en-US" sz="1800" dirty="0">
                  <a:latin typeface="Calibri" pitchFamily="34" charset="0"/>
                </a:rPr>
                <a:t>S = 64, s = 6</a:t>
              </a:r>
            </a:p>
            <a:p>
              <a:r>
                <a:rPr lang="en-US" sz="1800" dirty="0">
                  <a:latin typeface="Calibri" pitchFamily="34" charset="0"/>
                </a:rPr>
                <a:t>E = 8, e = 3</a:t>
              </a:r>
            </a:p>
            <a:p>
              <a:r>
                <a:rPr lang="en-US" sz="1800" dirty="0">
                  <a:latin typeface="Calibri" pitchFamily="34" charset="0"/>
                </a:rPr>
                <a:t>C = 64 x 64 x 8 = 32,768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8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Block offset:  6 bits</a:t>
            </a:r>
          </a:p>
          <a:p>
            <a:r>
              <a:rPr lang="en-US" sz="1800" dirty="0">
                <a:latin typeface="Calibri" pitchFamily="34" charset="0"/>
              </a:rPr>
              <a:t>Set index: 6 bits</a:t>
            </a:r>
          </a:p>
          <a:p>
            <a:r>
              <a:rPr lang="en-US" sz="1800" dirty="0">
                <a:latin typeface="Calibri" pitchFamily="34" charset="0"/>
              </a:rPr>
              <a:t>Tag: 35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Stack Address:</a:t>
            </a:r>
            <a:br>
              <a:rPr lang="en-US" sz="1800" dirty="0"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ourier New" pitchFamily="49" charset="0"/>
              </a:rPr>
              <a:t>0x00007f7262a1e</a:t>
            </a:r>
            <a:r>
              <a:rPr lang="en-US" sz="1800" u="sng" dirty="0">
                <a:solidFill>
                  <a:srgbClr val="C00000"/>
                </a:solidFill>
                <a:latin typeface="Courier New" pitchFamily="49" charset="0"/>
              </a:rPr>
              <a:t>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>
                <a:solidFill>
                  <a:srgbClr val="0070C0"/>
                </a:solidFill>
                <a:latin typeface="Courier New" pitchFamily="49" charset="0"/>
              </a:rPr>
              <a:t>0x10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B050"/>
                </a:solidFill>
                <a:latin typeface="Courier New" pitchFamily="49" charset="0"/>
              </a:rPr>
              <a:t>0x0</a:t>
            </a: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Tag: </a:t>
            </a:r>
            <a:r>
              <a:rPr lang="en-US" sz="1800">
                <a:solidFill>
                  <a:srgbClr val="C00000"/>
                </a:solidFill>
                <a:latin typeface="Calibri" pitchFamily="34" charset="0"/>
              </a:rPr>
              <a:t>	</a:t>
            </a:r>
            <a:r>
              <a:rPr lang="en-US" sz="1800">
                <a:solidFill>
                  <a:srgbClr val="C00000"/>
                </a:solidFill>
                <a:latin typeface="Courier New" pitchFamily="49" charset="0"/>
              </a:rPr>
              <a:t>0x7f7262a1e</a:t>
            </a:r>
            <a:endParaRPr lang="en-US" sz="1800" dirty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7738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32 kB 8-way set associative</a:t>
            </a:r>
            <a:br>
              <a:rPr lang="en-US" sz="1800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92972" y="6031468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  <a:latin typeface="Courier New" pitchFamily="49" charset="0"/>
              </a:rPr>
              <a:t>0000 00</a:t>
            </a:r>
            <a:r>
              <a:rPr lang="en-US" sz="1800" dirty="0">
                <a:solidFill>
                  <a:srgbClr val="0070C0"/>
                </a:solidFill>
                <a:latin typeface="Courier New" pitchFamily="49" charset="0"/>
              </a:rPr>
              <a:t>01 0000</a:t>
            </a:r>
            <a:endParaRPr lang="en-US" sz="1800" u="sng" dirty="0">
              <a:solidFill>
                <a:srgbClr val="0070C0"/>
              </a:solidFill>
              <a:latin typeface="Courier New" pitchFamily="49" charset="0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 flipV="1">
            <a:off x="4114800" y="5557314"/>
            <a:ext cx="12192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H="1" flipV="1">
            <a:off x="5770056" y="5562600"/>
            <a:ext cx="1524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813121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Cache Performance Metrics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594725" cy="497205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Miss Rate</a:t>
            </a:r>
          </a:p>
          <a:p>
            <a:pPr lvl="1"/>
            <a:r>
              <a:rPr lang="en-GB" dirty="0"/>
              <a:t>Fraction of memory references not found in cache (misses / accesses)</a:t>
            </a:r>
            <a:br>
              <a:rPr lang="en-GB" dirty="0"/>
            </a:br>
            <a:r>
              <a:rPr lang="en-GB" dirty="0"/>
              <a:t>= 1 – hit rate</a:t>
            </a:r>
          </a:p>
          <a:p>
            <a:pPr lvl="1"/>
            <a:r>
              <a:rPr lang="en-GB" dirty="0"/>
              <a:t>Typical numbers (in percentages):</a:t>
            </a:r>
          </a:p>
          <a:p>
            <a:pPr lvl="2"/>
            <a:r>
              <a:rPr lang="en-GB" dirty="0"/>
              <a:t>3-10% for L1</a:t>
            </a:r>
          </a:p>
          <a:p>
            <a:pPr lvl="2"/>
            <a:r>
              <a:rPr lang="en-GB" dirty="0"/>
              <a:t>can be quite small (e.g., &lt; 1%) for L2, depending on size, etc.</a:t>
            </a:r>
          </a:p>
          <a:p>
            <a:r>
              <a:rPr lang="en-GB" dirty="0"/>
              <a:t>Hit Time</a:t>
            </a:r>
          </a:p>
          <a:p>
            <a:pPr lvl="1"/>
            <a:r>
              <a:rPr lang="en-GB" dirty="0"/>
              <a:t>Time to deliver a line in the cache to the processor</a:t>
            </a:r>
          </a:p>
          <a:p>
            <a:pPr lvl="2"/>
            <a:r>
              <a:rPr lang="en-GB" dirty="0"/>
              <a:t>includes time to determine whether the line is in the cache</a:t>
            </a:r>
          </a:p>
          <a:p>
            <a:pPr lvl="1"/>
            <a:r>
              <a:rPr lang="en-GB" dirty="0"/>
              <a:t>Typical numbers:</a:t>
            </a:r>
          </a:p>
          <a:p>
            <a:pPr lvl="2"/>
            <a:r>
              <a:rPr lang="en-GB" dirty="0"/>
              <a:t>4 clock cycle for L1</a:t>
            </a:r>
          </a:p>
          <a:p>
            <a:pPr lvl="2"/>
            <a:r>
              <a:rPr lang="en-GB" dirty="0"/>
              <a:t>10 clock cycles for L2</a:t>
            </a:r>
          </a:p>
          <a:p>
            <a:r>
              <a:rPr lang="en-GB" dirty="0"/>
              <a:t>Miss Penalty</a:t>
            </a:r>
          </a:p>
          <a:p>
            <a:pPr lvl="1"/>
            <a:r>
              <a:rPr lang="en-GB" dirty="0"/>
              <a:t>Additional time required because of a miss</a:t>
            </a:r>
          </a:p>
          <a:p>
            <a:pPr lvl="2"/>
            <a:r>
              <a:rPr lang="en-GB" dirty="0"/>
              <a:t>typically 50-200 cycles for main memory (Trend: increasing!)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 lIns="90488" tIns="44450" rIns="90488" bIns="44450" anchor="b"/>
          <a:lstStyle/>
          <a:p>
            <a:pPr eaLnBrk="1" hangingPunct="1"/>
            <a:r>
              <a:rPr lang="en-US" dirty="0"/>
              <a:t>Let’s think about those numbers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 lIns="90488" tIns="44450" rIns="90488" bIns="44450"/>
          <a:lstStyle/>
          <a:p>
            <a:pPr>
              <a:defRPr/>
            </a:pPr>
            <a:r>
              <a:rPr lang="en-US" dirty="0"/>
              <a:t>Huge difference between a hit and a miss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/>
              <a:t>Could be 100x, if just L1 and main memory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Would you believe 99% hits is twice as good as 97%?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/>
              <a:t>Consider this simplified example: </a:t>
            </a:r>
            <a:br>
              <a:rPr lang="en-US" sz="1800" dirty="0"/>
            </a:br>
            <a:r>
              <a:rPr lang="en-US" sz="1800" dirty="0"/>
              <a:t>       cache hit time of 1 cycle</a:t>
            </a:r>
            <a:br>
              <a:rPr lang="en-US" sz="1800" dirty="0"/>
            </a:br>
            <a:r>
              <a:rPr lang="en-US" sz="1800" dirty="0"/>
              <a:t>       miss penalty of 100 cycles</a:t>
            </a:r>
          </a:p>
          <a:p>
            <a:pPr lvl="1">
              <a:defRPr/>
            </a:pPr>
            <a:endParaRPr lang="en-US" sz="1800" dirty="0"/>
          </a:p>
          <a:p>
            <a:pPr lvl="1">
              <a:defRPr/>
            </a:pPr>
            <a:r>
              <a:rPr lang="en-US" sz="1800" dirty="0"/>
              <a:t>Average access time: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/>
              <a:t>	 97% hits:  1 cycle + 0.03 x 100 cycles =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b="1" dirty="0">
                <a:solidFill>
                  <a:srgbClr val="C00000"/>
                </a:solidFill>
              </a:rPr>
              <a:t>4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/>
              <a:t>	 99% hits:  1 cycle + 0.01 x 100 cycles = </a:t>
            </a:r>
            <a:r>
              <a:rPr lang="en-US" sz="1800" b="1" dirty="0">
                <a:solidFill>
                  <a:srgbClr val="C00000"/>
                </a:solidFill>
              </a:rPr>
              <a:t>2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endParaRPr lang="en-US" sz="1600" dirty="0">
              <a:solidFill>
                <a:srgbClr val="C00000"/>
              </a:solidFill>
            </a:endParaRP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This is why “miss rate” is used instead of “hit rate”</a:t>
            </a:r>
            <a:endParaRPr lang="en-US" sz="18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6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Cache Friendly Code</a:t>
            </a:r>
          </a:p>
        </p:txBody>
      </p:sp>
      <p:sp>
        <p:nvSpPr>
          <p:cNvPr id="160777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289925" cy="4972050"/>
          </a:xfrm>
        </p:spPr>
        <p:txBody>
          <a:bodyPr/>
          <a:lstStyle/>
          <a:p>
            <a:r>
              <a:rPr lang="en-US" dirty="0"/>
              <a:t>Make the common case go fast</a:t>
            </a:r>
          </a:p>
          <a:p>
            <a:pPr lvl="1"/>
            <a:r>
              <a:rPr lang="en-US" dirty="0"/>
              <a:t>Focus on the inner loops of the core functions</a:t>
            </a:r>
          </a:p>
          <a:p>
            <a:pPr lvl="1"/>
            <a:endParaRPr lang="en-US" dirty="0"/>
          </a:p>
          <a:p>
            <a:r>
              <a:rPr lang="en-US" dirty="0"/>
              <a:t>Minimize the misses in the inner loops</a:t>
            </a:r>
          </a:p>
          <a:p>
            <a:pPr lvl="1"/>
            <a:r>
              <a:rPr lang="en-US" dirty="0"/>
              <a:t>Repeated references to variables are good (</a:t>
            </a:r>
            <a:r>
              <a:rPr lang="en-US" dirty="0">
                <a:solidFill>
                  <a:srgbClr val="C00000"/>
                </a:solidFill>
              </a:rPr>
              <a:t>temporal locality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Stride-1 reference patterns are good (</a:t>
            </a:r>
            <a:r>
              <a:rPr lang="en-US" dirty="0">
                <a:solidFill>
                  <a:srgbClr val="C00000"/>
                </a:solidFill>
              </a:rPr>
              <a:t>spatial locality</a:t>
            </a:r>
            <a:r>
              <a:rPr lang="en-US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876" y="4800600"/>
            <a:ext cx="8518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</a:rPr>
              <a:t>Key idea: Our qualitative notion of locality is quantified through our understanding of cache memories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Quiz Time!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Check out:</a:t>
            </a:r>
          </a:p>
          <a:p>
            <a:endParaRPr lang="en-US" sz="2800" dirty="0"/>
          </a:p>
          <a:p>
            <a:r>
              <a:rPr lang="en-US" sz="2800" dirty="0">
                <a:hlinkClick r:id="rId3"/>
              </a:rPr>
              <a:t>https://canvas.cmu.edu/courses/10968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452947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BFBFBF"/>
                </a:solidFill>
              </a:rPr>
              <a:t>Cache organization and operation</a:t>
            </a:r>
          </a:p>
          <a:p>
            <a:r>
              <a:rPr lang="en-US" dirty="0"/>
              <a:t>Performance impact of caches</a:t>
            </a:r>
          </a:p>
          <a:p>
            <a:pPr lvl="1"/>
            <a:r>
              <a:rPr lang="en-US" dirty="0"/>
              <a:t>The memory mountain</a:t>
            </a:r>
          </a:p>
          <a:p>
            <a:pPr lvl="1"/>
            <a:r>
              <a:rPr lang="en-US" dirty="0">
                <a:solidFill>
                  <a:srgbClr val="BFBFBF"/>
                </a:solidFill>
              </a:rPr>
              <a:t>Rearranging loops to improve spatial locality</a:t>
            </a:r>
          </a:p>
          <a:p>
            <a:pPr lvl="1"/>
            <a:r>
              <a:rPr lang="en-US" dirty="0">
                <a:solidFill>
                  <a:srgbClr val="BFBFBF"/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825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Memory Mountain</a:t>
            </a:r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Read throughput </a:t>
            </a:r>
            <a:r>
              <a:rPr lang="en-US" dirty="0"/>
              <a:t>(read bandwidth)</a:t>
            </a:r>
          </a:p>
          <a:p>
            <a:pPr lvl="1"/>
            <a:r>
              <a:rPr lang="en-US" dirty="0"/>
              <a:t>Number of bytes read from memory per second (MB/</a:t>
            </a:r>
            <a:r>
              <a:rPr lang="en-US" dirty="0" err="1"/>
              <a:t>s</a:t>
            </a:r>
            <a:r>
              <a:rPr lang="en-US" dirty="0"/>
              <a:t>)</a:t>
            </a:r>
          </a:p>
          <a:p>
            <a:pPr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Memory mountain: </a:t>
            </a:r>
            <a:r>
              <a:rPr lang="en-US" dirty="0"/>
              <a:t>Measured read throughput as a function of spatial and temporal locality.</a:t>
            </a:r>
          </a:p>
          <a:p>
            <a:pPr lvl="1"/>
            <a:r>
              <a:rPr lang="en-US" dirty="0"/>
              <a:t>Compact way to characterize memory system performance.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662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20" name="Rectangle 4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7592093" cy="762000"/>
          </a:xfrm>
        </p:spPr>
        <p:txBody>
          <a:bodyPr/>
          <a:lstStyle/>
          <a:p>
            <a:r>
              <a:rPr lang="en-US" dirty="0"/>
              <a:t>Memory Mountain Test Function</a:t>
            </a:r>
          </a:p>
        </p:txBody>
      </p:sp>
      <p:sp>
        <p:nvSpPr>
          <p:cNvPr id="162819" name="Text Box 3"/>
          <p:cNvSpPr txBox="1">
            <a:spLocks noChangeArrowheads="1"/>
          </p:cNvSpPr>
          <p:nvPr/>
        </p:nvSpPr>
        <p:spPr bwMode="auto">
          <a:xfrm>
            <a:off x="76200" y="762000"/>
            <a:ext cx="6318391" cy="6093976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[MAXELEMS];  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Global array to traverse */</a:t>
            </a:r>
          </a:p>
          <a:p>
            <a:endParaRPr lang="en-US" sz="1500" dirty="0">
              <a:solidFill>
                <a:srgbClr val="9D000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test - Iterate over first "</a:t>
            </a:r>
            <a:r>
              <a:rPr lang="en-US" sz="1500" dirty="0" err="1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elements of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       array "data" with stride of "stride“, </a:t>
            </a: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       using 4x4 loop unrolling.                                                     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4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 err="1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stride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sx2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=stride*2,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sx3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=stride*3,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sx4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=stride*4;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acc0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acc1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acc2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acc3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length - sx4;</a:t>
            </a:r>
          </a:p>
          <a:p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Combine 4 elements at a time */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limit;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sx4)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acc1 = acc1 + data[</a:t>
            </a:r>
            <a:r>
              <a:rPr lang="sv-SE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i+stride</a:t>
            </a:r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acc2 = acc2 + data[i+sx2];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acc3 = acc3 + data[i+sx3];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remaining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length;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((acc0 + acc1) + (acc2 + acc3));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77001" y="1447800"/>
            <a:ext cx="2514600" cy="23622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16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77001" y="1447800"/>
            <a:ext cx="2590800" cy="3962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1800" dirty="0">
                <a:latin typeface="Calibri" pitchFamily="34" charset="0"/>
              </a:rPr>
              <a:t>Call </a:t>
            </a:r>
            <a:r>
              <a:rPr lang="en-US" sz="1800" dirty="0">
                <a:latin typeface="Courier New"/>
                <a:cs typeface="Courier New"/>
              </a:rPr>
              <a:t>test()</a:t>
            </a:r>
            <a:r>
              <a:rPr lang="en-US" sz="1800" dirty="0">
                <a:latin typeface="Calibri" pitchFamily="34" charset="0"/>
              </a:rPr>
              <a:t> with many combinations of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itchFamily="34" charset="0"/>
              </a:rPr>
              <a:t> </a:t>
            </a:r>
          </a:p>
          <a:p>
            <a:r>
              <a:rPr lang="en-US" sz="1800" dirty="0">
                <a:latin typeface="Calibri" pitchFamily="34" charset="0"/>
              </a:rPr>
              <a:t>and </a:t>
            </a:r>
            <a:r>
              <a:rPr lang="en-US" sz="1800" dirty="0">
                <a:latin typeface="Courier New"/>
                <a:cs typeface="Courier New"/>
              </a:rPr>
              <a:t>stride.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For each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 and </a:t>
            </a:r>
            <a:r>
              <a:rPr lang="en-US" sz="1800" dirty="0">
                <a:latin typeface="Courier New"/>
                <a:cs typeface="Courier New"/>
              </a:rPr>
              <a:t>stride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: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1. Call </a:t>
            </a:r>
            <a:r>
              <a:rPr lang="en-US" sz="1800" dirty="0">
                <a:latin typeface="Courier New"/>
                <a:cs typeface="Courier New"/>
              </a:rPr>
              <a:t>test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() once to warm up the caches.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2. Call </a:t>
            </a:r>
            <a:r>
              <a:rPr lang="en-US" sz="1800" dirty="0">
                <a:latin typeface="Courier New"/>
                <a:cs typeface="Courier New"/>
              </a:rPr>
              <a:t>test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() again and measure the read throughput(MB/s)</a:t>
            </a: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581400" y="6324600"/>
            <a:ext cx="2868080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2545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/>
              <a:t>The Memory Mountain</a:t>
            </a:r>
          </a:p>
        </p:txBody>
      </p:sp>
      <p:graphicFrame>
        <p:nvGraphicFramePr>
          <p:cNvPr id="52" name="Chart 51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4246529220"/>
              </p:ext>
            </p:extLst>
          </p:nvPr>
        </p:nvGraphicFramePr>
        <p:xfrm>
          <a:off x="285750" y="876300"/>
          <a:ext cx="8572500" cy="582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52400" y="2876551"/>
            <a:ext cx="4495800" cy="2691560"/>
            <a:chOff x="152400" y="2876551"/>
            <a:chExt cx="4495800" cy="2691560"/>
          </a:xfrm>
        </p:grpSpPr>
        <p:sp>
          <p:nvSpPr>
            <p:cNvPr id="62" name="TextBox 61"/>
            <p:cNvSpPr txBox="1"/>
            <p:nvPr/>
          </p:nvSpPr>
          <p:spPr>
            <a:xfrm>
              <a:off x="152400" y="4737114"/>
              <a:ext cx="990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Slopes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spatial locality</a:t>
              </a:r>
            </a:p>
          </p:txBody>
        </p:sp>
        <p:cxnSp>
          <p:nvCxnSpPr>
            <p:cNvPr id="63" name="Straight Arrow Connector 62"/>
            <p:cNvCxnSpPr>
              <a:stCxn id="62" idx="3"/>
            </p:cNvCxnSpPr>
            <p:nvPr/>
          </p:nvCxnSpPr>
          <p:spPr bwMode="auto">
            <a:xfrm flipV="1">
              <a:off x="1143000" y="2876551"/>
              <a:ext cx="3505200" cy="2276062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/>
            <p:cNvCxnSpPr>
              <a:stCxn id="62" idx="3"/>
            </p:cNvCxnSpPr>
            <p:nvPr/>
          </p:nvCxnSpPr>
          <p:spPr bwMode="auto">
            <a:xfrm flipV="1">
              <a:off x="1143000" y="4523783"/>
              <a:ext cx="1390650" cy="62883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/>
            <p:cNvCxnSpPr>
              <a:stCxn id="62" idx="3"/>
            </p:cNvCxnSpPr>
            <p:nvPr/>
          </p:nvCxnSpPr>
          <p:spPr bwMode="auto">
            <a:xfrm flipV="1">
              <a:off x="1143000" y="3591017"/>
              <a:ext cx="2590800" cy="156159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9" name="Group 68"/>
          <p:cNvGrpSpPr/>
          <p:nvPr/>
        </p:nvGrpSpPr>
        <p:grpSpPr>
          <a:xfrm>
            <a:off x="3770150" y="2180051"/>
            <a:ext cx="4764250" cy="3594569"/>
            <a:chOff x="3770150" y="2180051"/>
            <a:chExt cx="4764250" cy="3594569"/>
          </a:xfrm>
        </p:grpSpPr>
        <p:sp>
          <p:nvSpPr>
            <p:cNvPr id="54" name="TextBox 53"/>
            <p:cNvSpPr txBox="1"/>
            <p:nvPr/>
          </p:nvSpPr>
          <p:spPr>
            <a:xfrm>
              <a:off x="7163568" y="3406973"/>
              <a:ext cx="137083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Ridges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temporal locality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5928733" y="2180051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L1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770150" y="5312955"/>
              <a:ext cx="846707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Mem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5424651" y="3653195"/>
              <a:ext cx="470000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L2</a:t>
              </a: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4619646" y="4460740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L3</a:t>
              </a:r>
            </a:p>
          </p:txBody>
        </p:sp>
        <p:cxnSp>
          <p:nvCxnSpPr>
            <p:cNvPr id="59" name="Straight Arrow Connector 58"/>
            <p:cNvCxnSpPr>
              <a:stCxn id="54" idx="1"/>
              <a:endCxn id="55" idx="3"/>
            </p:cNvCxnSpPr>
            <p:nvPr/>
          </p:nvCxnSpPr>
          <p:spPr bwMode="auto">
            <a:xfrm flipH="1" flipV="1">
              <a:off x="6398734" y="2410884"/>
              <a:ext cx="764834" cy="1411588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Straight Arrow Connector 59"/>
            <p:cNvCxnSpPr>
              <a:stCxn id="54" idx="1"/>
              <a:endCxn id="57" idx="3"/>
            </p:cNvCxnSpPr>
            <p:nvPr/>
          </p:nvCxnSpPr>
          <p:spPr bwMode="auto">
            <a:xfrm flipH="1">
              <a:off x="5894651" y="3822472"/>
              <a:ext cx="1268917" cy="6155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/>
            <p:cNvCxnSpPr>
              <a:stCxn id="54" idx="1"/>
              <a:endCxn id="58" idx="3"/>
            </p:cNvCxnSpPr>
            <p:nvPr/>
          </p:nvCxnSpPr>
          <p:spPr bwMode="auto">
            <a:xfrm flipH="1">
              <a:off x="5089647" y="3822472"/>
              <a:ext cx="2073921" cy="869101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Straight Arrow Connector 65"/>
            <p:cNvCxnSpPr>
              <a:stCxn id="54" idx="1"/>
              <a:endCxn id="56" idx="3"/>
            </p:cNvCxnSpPr>
            <p:nvPr/>
          </p:nvCxnSpPr>
          <p:spPr bwMode="auto">
            <a:xfrm flipH="1">
              <a:off x="4616857" y="3822472"/>
              <a:ext cx="2546711" cy="172131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" name="Group 11"/>
          <p:cNvGrpSpPr/>
          <p:nvPr/>
        </p:nvGrpSpPr>
        <p:grpSpPr>
          <a:xfrm>
            <a:off x="57498" y="1371600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45120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8177382" cy="762000"/>
          </a:xfrm>
        </p:spPr>
        <p:txBody>
          <a:bodyPr/>
          <a:lstStyle/>
          <a:p>
            <a:r>
              <a:rPr lang="en-US" dirty="0"/>
              <a:t>Recall: Locality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dirty="0">
                <a:solidFill>
                  <a:srgbClr val="C00000"/>
                </a:solidFill>
              </a:rPr>
              <a:t>Principle of Locality: </a:t>
            </a:r>
            <a:r>
              <a:rPr lang="en-GB" dirty="0"/>
              <a:t>Programs tend to use data and instructions with addresses near or equal to those they have used recently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Temporal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/>
              <a:t>Recently referenced items are likely </a:t>
            </a:r>
            <a:br>
              <a:rPr lang="en-GB" dirty="0"/>
            </a:br>
            <a:r>
              <a:rPr lang="en-GB" dirty="0"/>
              <a:t>to be referenced again in the near future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>
                <a:solidFill>
                  <a:srgbClr val="C00000"/>
                </a:solidFill>
              </a:rPr>
              <a:t>Spatial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/>
              <a:t>Items with nearby addresses tend </a:t>
            </a:r>
            <a:br>
              <a:rPr lang="en-GB" dirty="0"/>
            </a:br>
            <a:r>
              <a:rPr lang="en-GB" dirty="0"/>
              <a:t>to be referenced close together in time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096000" y="312420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489700" y="312420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6319056" y="2614411"/>
            <a:ext cx="627844" cy="433589"/>
          </a:xfrm>
          <a:custGeom>
            <a:avLst/>
            <a:gdLst>
              <a:gd name="connsiteX0" fmla="*/ 290847 w 627844"/>
              <a:gd name="connsiteY0" fmla="*/ 433589 h 433589"/>
              <a:gd name="connsiteX1" fmla="*/ 46149 w 627844"/>
              <a:gd name="connsiteY1" fmla="*/ 72980 h 433589"/>
              <a:gd name="connsiteX2" fmla="*/ 567743 w 627844"/>
              <a:gd name="connsiteY2" fmla="*/ 60101 h 433589"/>
              <a:gd name="connsiteX3" fmla="*/ 406757 w 627844"/>
              <a:gd name="connsiteY3" fmla="*/ 433589 h 43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7844" h="433589">
                <a:moveTo>
                  <a:pt x="290847" y="433589"/>
                </a:moveTo>
                <a:cubicBezTo>
                  <a:pt x="145423" y="284408"/>
                  <a:pt x="0" y="135228"/>
                  <a:pt x="46149" y="72980"/>
                </a:cubicBezTo>
                <a:cubicBezTo>
                  <a:pt x="92298" y="10732"/>
                  <a:pt x="507642" y="0"/>
                  <a:pt x="567743" y="60101"/>
                </a:cubicBezTo>
                <a:cubicBezTo>
                  <a:pt x="627844" y="120202"/>
                  <a:pt x="517300" y="276895"/>
                  <a:pt x="406757" y="433589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6102261" y="461694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495961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870700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11" name="Freeform 10"/>
          <p:cNvSpPr/>
          <p:nvPr/>
        </p:nvSpPr>
        <p:spPr bwMode="auto">
          <a:xfrm>
            <a:off x="6416720" y="4186571"/>
            <a:ext cx="841420" cy="359535"/>
          </a:xfrm>
          <a:custGeom>
            <a:avLst/>
            <a:gdLst>
              <a:gd name="connsiteX0" fmla="*/ 200695 w 841420"/>
              <a:gd name="connsiteY0" fmla="*/ 353095 h 359535"/>
              <a:gd name="connsiteX1" fmla="*/ 91225 w 841420"/>
              <a:gd name="connsiteY1" fmla="*/ 56881 h 359535"/>
              <a:gd name="connsiteX2" fmla="*/ 748048 w 841420"/>
              <a:gd name="connsiteY2" fmla="*/ 50442 h 359535"/>
              <a:gd name="connsiteX3" fmla="*/ 651456 w 841420"/>
              <a:gd name="connsiteY3" fmla="*/ 359535 h 359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420" h="359535">
                <a:moveTo>
                  <a:pt x="200695" y="353095"/>
                </a:moveTo>
                <a:cubicBezTo>
                  <a:pt x="100347" y="230209"/>
                  <a:pt x="0" y="107323"/>
                  <a:pt x="91225" y="56881"/>
                </a:cubicBezTo>
                <a:cubicBezTo>
                  <a:pt x="182450" y="6439"/>
                  <a:pt x="654676" y="0"/>
                  <a:pt x="748048" y="50442"/>
                </a:cubicBezTo>
                <a:cubicBezTo>
                  <a:pt x="841420" y="100884"/>
                  <a:pt x="746438" y="230209"/>
                  <a:pt x="651456" y="359535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2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Cache organization and operation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/>
              <a:t>Rearranging loops to improve spatial locality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4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Matrix Multiplication Example</a:t>
            </a:r>
          </a:p>
        </p:txBody>
      </p:sp>
      <p:sp>
        <p:nvSpPr>
          <p:cNvPr id="167945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3641725" cy="4972050"/>
          </a:xfrm>
        </p:spPr>
        <p:txBody>
          <a:bodyPr/>
          <a:lstStyle/>
          <a:p>
            <a:r>
              <a:rPr lang="en-US" dirty="0"/>
              <a:t>Description:</a:t>
            </a:r>
          </a:p>
          <a:p>
            <a:pPr lvl="1"/>
            <a:r>
              <a:rPr lang="en-US" dirty="0"/>
              <a:t>Multiply </a:t>
            </a:r>
            <a:r>
              <a:rPr lang="en-US" i="1" dirty="0"/>
              <a:t>N</a:t>
            </a:r>
            <a:r>
              <a:rPr lang="en-US" dirty="0"/>
              <a:t> x </a:t>
            </a:r>
            <a:r>
              <a:rPr lang="en-US" i="1" dirty="0"/>
              <a:t>N</a:t>
            </a:r>
            <a:r>
              <a:rPr lang="en-US" dirty="0"/>
              <a:t> matrices</a:t>
            </a:r>
          </a:p>
          <a:p>
            <a:pPr lvl="1"/>
            <a:r>
              <a:rPr lang="en-US" dirty="0"/>
              <a:t>Matrix elements are </a:t>
            </a:r>
            <a:r>
              <a:rPr lang="en-US" dirty="0">
                <a:latin typeface="Calibri"/>
                <a:cs typeface="Calibri"/>
              </a:rPr>
              <a:t>double</a:t>
            </a:r>
            <a:r>
              <a:rPr lang="en-US" dirty="0">
                <a:latin typeface="+mj-lt"/>
                <a:cs typeface="Courier New"/>
              </a:rPr>
              <a:t>s</a:t>
            </a:r>
            <a:r>
              <a:rPr lang="en-US" dirty="0"/>
              <a:t> (8 bytes)</a:t>
            </a:r>
          </a:p>
          <a:p>
            <a:pPr lvl="1"/>
            <a:r>
              <a:rPr lang="en-US" dirty="0"/>
              <a:t>O(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) total operations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 reads per source element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 values summed per destination</a:t>
            </a:r>
          </a:p>
          <a:p>
            <a:pPr lvl="2"/>
            <a:r>
              <a:rPr lang="en-US" dirty="0"/>
              <a:t>but may be able to hold in register</a:t>
            </a:r>
          </a:p>
        </p:txBody>
      </p:sp>
      <p:sp>
        <p:nvSpPr>
          <p:cNvPr id="167940" name="Rectangle 4"/>
          <p:cNvSpPr>
            <a:spLocks noChangeArrowheads="1"/>
          </p:cNvSpPr>
          <p:nvPr/>
        </p:nvSpPr>
        <p:spPr bwMode="auto">
          <a:xfrm>
            <a:off x="4270375" y="1546225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/* ijk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for (i=0; i&lt;n; i++)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for (j=0; j&lt;n; j++)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for (k=0; k&lt;n; k++)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  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c[i][j]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} </a:t>
            </a:r>
          </a:p>
        </p:txBody>
      </p:sp>
      <p:sp>
        <p:nvSpPr>
          <p:cNvPr id="167941" name="Rectangle 5"/>
          <p:cNvSpPr>
            <a:spLocks noChangeArrowheads="1"/>
          </p:cNvSpPr>
          <p:nvPr/>
        </p:nvSpPr>
        <p:spPr bwMode="auto">
          <a:xfrm>
            <a:off x="7162800" y="1295400"/>
            <a:ext cx="1572289" cy="64376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Variable </a:t>
            </a:r>
            <a:r>
              <a:rPr lang="en-US" sz="1800" i="1" dirty="0">
                <a:solidFill>
                  <a:srgbClr val="C00000"/>
                </a:solidFill>
                <a:latin typeface="Calibri" panose="020F0502020204030204" pitchFamily="34" charset="0"/>
              </a:rPr>
              <a:t>sum</a:t>
            </a:r>
            <a:endParaRPr lang="en-US" sz="1800" b="0" i="1" dirty="0">
              <a:solidFill>
                <a:srgbClr val="C00000"/>
              </a:solidFill>
              <a:latin typeface="Calibri" panose="020F050202020403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held in register</a:t>
            </a:r>
            <a:endParaRPr lang="en-US" sz="1800" b="0" dirty="0">
              <a:solidFill>
                <a:srgbClr val="C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6348413" y="1933575"/>
            <a:ext cx="1676400" cy="695325"/>
            <a:chOff x="3936" y="2064"/>
            <a:chExt cx="1056" cy="288"/>
          </a:xfrm>
        </p:grpSpPr>
        <p:sp>
          <p:nvSpPr>
            <p:cNvPr id="167942" name="Line 6"/>
            <p:cNvSpPr>
              <a:spLocks noChangeShapeType="1"/>
            </p:cNvSpPr>
            <p:nvPr/>
          </p:nvSpPr>
          <p:spPr bwMode="auto">
            <a:xfrm flipH="1">
              <a:off x="3936" y="2352"/>
              <a:ext cx="9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943" name="Line 7"/>
            <p:cNvSpPr>
              <a:spLocks noChangeShapeType="1"/>
            </p:cNvSpPr>
            <p:nvPr/>
          </p:nvSpPr>
          <p:spPr bwMode="auto">
            <a:xfrm flipH="1">
              <a:off x="4848" y="2064"/>
              <a:ext cx="144" cy="2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6858000" y="4022928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91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Miss Rate Analysis for Matrix Multiply</a:t>
            </a:r>
          </a:p>
        </p:txBody>
      </p:sp>
      <p:sp>
        <p:nvSpPr>
          <p:cNvPr id="168992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Assume:</a:t>
            </a:r>
          </a:p>
          <a:p>
            <a:pPr lvl="1"/>
            <a:r>
              <a:rPr lang="en-US" dirty="0"/>
              <a:t>Block size = 32B (big enough for four </a:t>
            </a:r>
            <a:r>
              <a:rPr lang="en-US" dirty="0">
                <a:latin typeface="Calibri"/>
                <a:cs typeface="Calibri"/>
              </a:rPr>
              <a:t>doubles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Matrix dimension (N) is very large</a:t>
            </a:r>
          </a:p>
          <a:p>
            <a:pPr lvl="2"/>
            <a:r>
              <a:rPr lang="en-US" dirty="0"/>
              <a:t>Approximate 1/N as 0.0</a:t>
            </a:r>
          </a:p>
          <a:p>
            <a:pPr lvl="1"/>
            <a:r>
              <a:rPr lang="en-US" dirty="0"/>
              <a:t>Cache is not even big enough to hold multiple rows</a:t>
            </a:r>
          </a:p>
          <a:p>
            <a:r>
              <a:rPr lang="en-US" dirty="0"/>
              <a:t>Analysis Method:</a:t>
            </a:r>
          </a:p>
          <a:p>
            <a:pPr lvl="1"/>
            <a:r>
              <a:rPr lang="en-US" dirty="0"/>
              <a:t>Look at access pattern of inner loop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3492971" y="4648200"/>
            <a:ext cx="1295400" cy="1752600"/>
            <a:chOff x="1752600" y="4648200"/>
            <a:chExt cx="1295400" cy="1752600"/>
          </a:xfrm>
        </p:grpSpPr>
        <p:sp>
          <p:nvSpPr>
            <p:cNvPr id="168966" name="Rectangle 6"/>
            <p:cNvSpPr>
              <a:spLocks noChangeArrowheads="1"/>
            </p:cNvSpPr>
            <p:nvPr/>
          </p:nvSpPr>
          <p:spPr bwMode="auto">
            <a:xfrm>
              <a:off x="2139950" y="5111750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67" name="Rectangle 7"/>
            <p:cNvSpPr>
              <a:spLocks noChangeArrowheads="1"/>
            </p:cNvSpPr>
            <p:nvPr/>
          </p:nvSpPr>
          <p:spPr bwMode="auto">
            <a:xfrm>
              <a:off x="2418650" y="5941700"/>
              <a:ext cx="400750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A</a:t>
              </a:r>
            </a:p>
          </p:txBody>
        </p:sp>
        <p:sp>
          <p:nvSpPr>
            <p:cNvPr id="168969" name="Line 9"/>
            <p:cNvSpPr>
              <a:spLocks noChangeShapeType="1"/>
            </p:cNvSpPr>
            <p:nvPr/>
          </p:nvSpPr>
          <p:spPr bwMode="auto">
            <a:xfrm>
              <a:off x="2146300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0" name="Rectangle 10"/>
            <p:cNvSpPr>
              <a:spLocks noChangeArrowheads="1"/>
            </p:cNvSpPr>
            <p:nvPr/>
          </p:nvSpPr>
          <p:spPr bwMode="auto">
            <a:xfrm>
              <a:off x="2271713" y="4662487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72" name="Line 12"/>
            <p:cNvSpPr>
              <a:spLocks noChangeShapeType="1"/>
            </p:cNvSpPr>
            <p:nvPr/>
          </p:nvSpPr>
          <p:spPr bwMode="auto">
            <a:xfrm>
              <a:off x="1752600" y="51308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3" name="Rectangle 13"/>
            <p:cNvSpPr>
              <a:spLocks noChangeArrowheads="1"/>
            </p:cNvSpPr>
            <p:nvPr/>
          </p:nvSpPr>
          <p:spPr bwMode="auto">
            <a:xfrm>
              <a:off x="1812337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i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956975" y="4648200"/>
            <a:ext cx="1255297" cy="1752600"/>
            <a:chOff x="3505200" y="4648200"/>
            <a:chExt cx="1255297" cy="1752600"/>
          </a:xfrm>
        </p:grpSpPr>
        <p:sp>
          <p:nvSpPr>
            <p:cNvPr id="168976" name="Rectangle 16"/>
            <p:cNvSpPr>
              <a:spLocks noChangeArrowheads="1"/>
            </p:cNvSpPr>
            <p:nvPr/>
          </p:nvSpPr>
          <p:spPr bwMode="auto">
            <a:xfrm>
              <a:off x="4114800" y="5941700"/>
              <a:ext cx="388026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B</a:t>
              </a:r>
            </a:p>
          </p:txBody>
        </p:sp>
        <p:sp>
          <p:nvSpPr>
            <p:cNvPr id="168978" name="Line 18"/>
            <p:cNvSpPr>
              <a:spLocks noChangeShapeType="1"/>
            </p:cNvSpPr>
            <p:nvPr/>
          </p:nvSpPr>
          <p:spPr bwMode="auto">
            <a:xfrm>
              <a:off x="3505200" y="5118101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9" name="Rectangle 19"/>
            <p:cNvSpPr>
              <a:spLocks noChangeArrowheads="1"/>
            </p:cNvSpPr>
            <p:nvPr/>
          </p:nvSpPr>
          <p:spPr bwMode="auto">
            <a:xfrm>
              <a:off x="3567113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82" name="Rectangle 22"/>
            <p:cNvSpPr>
              <a:spLocks noChangeArrowheads="1"/>
            </p:cNvSpPr>
            <p:nvPr/>
          </p:nvSpPr>
          <p:spPr bwMode="auto">
            <a:xfrm>
              <a:off x="3948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5" name="Rectangle 6"/>
            <p:cNvSpPr>
              <a:spLocks noChangeArrowheads="1"/>
            </p:cNvSpPr>
            <p:nvPr/>
          </p:nvSpPr>
          <p:spPr bwMode="auto">
            <a:xfrm>
              <a:off x="3852447" y="5111749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7" name="Line 9"/>
            <p:cNvSpPr>
              <a:spLocks noChangeShapeType="1"/>
            </p:cNvSpPr>
            <p:nvPr/>
          </p:nvSpPr>
          <p:spPr bwMode="auto">
            <a:xfrm>
              <a:off x="3852447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939100" y="4648200"/>
            <a:ext cx="1301750" cy="1698624"/>
            <a:chOff x="5334000" y="4648200"/>
            <a:chExt cx="1301750" cy="1698624"/>
          </a:xfrm>
        </p:grpSpPr>
        <p:sp>
          <p:nvSpPr>
            <p:cNvPr id="168964" name="Rectangle 4"/>
            <p:cNvSpPr>
              <a:spLocks noChangeArrowheads="1"/>
            </p:cNvSpPr>
            <p:nvPr/>
          </p:nvSpPr>
          <p:spPr bwMode="auto">
            <a:xfrm>
              <a:off x="6019800" y="5887724"/>
              <a:ext cx="405008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C</a:t>
              </a:r>
            </a:p>
          </p:txBody>
        </p:sp>
        <p:sp>
          <p:nvSpPr>
            <p:cNvPr id="168986" name="Line 26"/>
            <p:cNvSpPr>
              <a:spLocks noChangeShapeType="1"/>
            </p:cNvSpPr>
            <p:nvPr/>
          </p:nvSpPr>
          <p:spPr bwMode="auto">
            <a:xfrm>
              <a:off x="5334000" y="51181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87" name="Rectangle 27"/>
            <p:cNvSpPr>
              <a:spLocks noChangeArrowheads="1"/>
            </p:cNvSpPr>
            <p:nvPr/>
          </p:nvSpPr>
          <p:spPr bwMode="auto">
            <a:xfrm>
              <a:off x="5395913" y="5205413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>
                  <a:latin typeface="Courier New"/>
                  <a:cs typeface="Courier New"/>
                </a:rPr>
                <a:t>i</a:t>
              </a:r>
            </a:p>
          </p:txBody>
        </p:sp>
        <p:sp>
          <p:nvSpPr>
            <p:cNvPr id="168990" name="Rectangle 30"/>
            <p:cNvSpPr>
              <a:spLocks noChangeArrowheads="1"/>
            </p:cNvSpPr>
            <p:nvPr/>
          </p:nvSpPr>
          <p:spPr bwMode="auto">
            <a:xfrm>
              <a:off x="5853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6" name="Rectangle 6"/>
            <p:cNvSpPr>
              <a:spLocks noChangeArrowheads="1"/>
            </p:cNvSpPr>
            <p:nvPr/>
          </p:nvSpPr>
          <p:spPr bwMode="auto">
            <a:xfrm>
              <a:off x="5727700" y="5053425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8" name="Line 9"/>
            <p:cNvSpPr>
              <a:spLocks noChangeShapeType="1"/>
            </p:cNvSpPr>
            <p:nvPr/>
          </p:nvSpPr>
          <p:spPr bwMode="auto">
            <a:xfrm>
              <a:off x="5727700" y="4662487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5908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>
                <a:latin typeface="Calibri" pitchFamily="34" charset="0"/>
              </a:rPr>
              <a:t>=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054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>
                <a:latin typeface="Calibri" pitchFamily="34" charset="0"/>
              </a:rPr>
              <a:t>x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90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Layout of C Arrays in Memory (review)</a:t>
            </a:r>
          </a:p>
        </p:txBody>
      </p:sp>
      <p:sp>
        <p:nvSpPr>
          <p:cNvPr id="16999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366125" cy="4972050"/>
          </a:xfrm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dirty="0"/>
              <a:t>C arrays allocated in row-major order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each row in contiguous memory locations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columns in one row: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N;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a[0][i];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successive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if block size (B) &gt; </a:t>
            </a:r>
            <a:r>
              <a:rPr lang="en-US" dirty="0" err="1">
                <a:latin typeface="Calibri"/>
                <a:cs typeface="Calibri"/>
              </a:rPr>
              <a:t>sizeof</a:t>
            </a:r>
            <a:r>
              <a:rPr lang="en-US" dirty="0">
                <a:latin typeface="Calibri"/>
                <a:cs typeface="Calibri"/>
              </a:rPr>
              <a:t>(</a:t>
            </a:r>
            <a:r>
              <a:rPr lang="en-US" dirty="0" err="1">
                <a:latin typeface="Calibri"/>
                <a:cs typeface="Calibri"/>
              </a:rPr>
              <a:t>a</a:t>
            </a:r>
            <a:r>
              <a:rPr lang="en-US" baseline="-25000" dirty="0" err="1">
                <a:latin typeface="Calibri"/>
                <a:cs typeface="Calibri"/>
              </a:rPr>
              <a:t>ij</a:t>
            </a:r>
            <a:r>
              <a:rPr lang="en-US" dirty="0">
                <a:latin typeface="Calibri"/>
                <a:cs typeface="Calibri"/>
              </a:rPr>
              <a:t>) bytes</a:t>
            </a:r>
            <a:r>
              <a:rPr lang="en-US" dirty="0"/>
              <a:t>, exploit spatial locality</a:t>
            </a:r>
          </a:p>
          <a:p>
            <a:pPr lvl="2">
              <a:lnSpc>
                <a:spcPct val="97000"/>
              </a:lnSpc>
            </a:pPr>
            <a:r>
              <a:rPr lang="en-US" dirty="0"/>
              <a:t>miss rate = </a:t>
            </a:r>
            <a:r>
              <a:rPr lang="en-US" dirty="0" err="1">
                <a:latin typeface="Calibri"/>
                <a:cs typeface="Calibri"/>
              </a:rPr>
              <a:t>sizeof</a:t>
            </a:r>
            <a:r>
              <a:rPr lang="en-US" dirty="0">
                <a:latin typeface="Calibri"/>
                <a:cs typeface="Calibri"/>
              </a:rPr>
              <a:t>(</a:t>
            </a:r>
            <a:r>
              <a:rPr lang="en-US" dirty="0" err="1">
                <a:latin typeface="Calibri"/>
                <a:cs typeface="Calibri"/>
              </a:rPr>
              <a:t>a</a:t>
            </a:r>
            <a:r>
              <a:rPr lang="en-US" baseline="-25000" dirty="0" err="1">
                <a:latin typeface="Calibri"/>
                <a:cs typeface="Calibri"/>
              </a:rPr>
              <a:t>ij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/>
              <a:t>/ B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rows in one column: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</a:t>
            </a:r>
            <a:r>
              <a:rPr lang="en-US" b="1" dirty="0" err="1">
                <a:latin typeface="Courier New" charset="0"/>
              </a:rPr>
              <a:t>n</a:t>
            </a:r>
            <a:r>
              <a:rPr lang="en-US" b="1" dirty="0">
                <a:latin typeface="Courier New" charset="0"/>
              </a:rPr>
              <a:t>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a[i][0];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distant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 spatial locality!</a:t>
            </a:r>
          </a:p>
          <a:p>
            <a:pPr lvl="2">
              <a:lnSpc>
                <a:spcPct val="97000"/>
              </a:lnSpc>
            </a:pPr>
            <a:r>
              <a:rPr lang="en-US" dirty="0"/>
              <a:t>miss rate = 1 (i.e. 100%)</a:t>
            </a: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36" name="Rectangle 2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dirty="0"/>
              <a:t>)</a:t>
            </a:r>
          </a:p>
        </p:txBody>
      </p:sp>
      <p:sp>
        <p:nvSpPr>
          <p:cNvPr id="171011" name="Rectangle 3"/>
          <p:cNvSpPr>
            <a:spLocks noChangeArrowheads="1"/>
          </p:cNvSpPr>
          <p:nvPr/>
        </p:nvSpPr>
        <p:spPr bwMode="auto">
          <a:xfrm>
            <a:off x="527050" y="1765300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ijk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b[k][j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c[i][j</a:t>
            </a:r>
            <a:r>
              <a:rPr lang="en-US" sz="1800" dirty="0">
                <a:latin typeface="Courier New" charset="0"/>
              </a:rPr>
              <a:t>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 </a:t>
            </a:r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54927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3" name="Rectangle 5"/>
          <p:cNvSpPr>
            <a:spLocks noChangeArrowheads="1"/>
          </p:cNvSpPr>
          <p:nvPr/>
        </p:nvSpPr>
        <p:spPr bwMode="auto">
          <a:xfrm>
            <a:off x="6711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4" name="Rectangle 6"/>
          <p:cNvSpPr>
            <a:spLocks noChangeArrowheads="1"/>
          </p:cNvSpPr>
          <p:nvPr/>
        </p:nvSpPr>
        <p:spPr bwMode="auto">
          <a:xfrm>
            <a:off x="7854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5" name="Rectangle 7"/>
          <p:cNvSpPr>
            <a:spLocks noChangeArrowheads="1"/>
          </p:cNvSpPr>
          <p:nvPr/>
        </p:nvSpPr>
        <p:spPr bwMode="auto">
          <a:xfrm>
            <a:off x="5624513" y="316865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1016" name="Rectangle 8"/>
          <p:cNvSpPr>
            <a:spLocks noChangeArrowheads="1"/>
          </p:cNvSpPr>
          <p:nvPr/>
        </p:nvSpPr>
        <p:spPr bwMode="auto">
          <a:xfrm>
            <a:off x="6843713" y="316865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1017" name="Rectangle 9"/>
          <p:cNvSpPr>
            <a:spLocks noChangeArrowheads="1"/>
          </p:cNvSpPr>
          <p:nvPr/>
        </p:nvSpPr>
        <p:spPr bwMode="auto">
          <a:xfrm>
            <a:off x="7986713" y="316865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1018" name="Line 10"/>
          <p:cNvSpPr>
            <a:spLocks noChangeShapeType="1"/>
          </p:cNvSpPr>
          <p:nvPr/>
        </p:nvSpPr>
        <p:spPr bwMode="auto">
          <a:xfrm>
            <a:off x="6934200" y="2593975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9" name="Line 11"/>
          <p:cNvSpPr>
            <a:spLocks noChangeShapeType="1"/>
          </p:cNvSpPr>
          <p:nvPr/>
        </p:nvSpPr>
        <p:spPr bwMode="auto">
          <a:xfrm>
            <a:off x="5499100" y="296227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0" name="Rectangle 12"/>
          <p:cNvSpPr>
            <a:spLocks noChangeArrowheads="1"/>
          </p:cNvSpPr>
          <p:nvPr/>
        </p:nvSpPr>
        <p:spPr bwMode="auto">
          <a:xfrm>
            <a:off x="6081713" y="278765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1021" name="Rectangle 13"/>
          <p:cNvSpPr>
            <a:spLocks noChangeArrowheads="1"/>
          </p:cNvSpPr>
          <p:nvPr/>
        </p:nvSpPr>
        <p:spPr bwMode="auto">
          <a:xfrm>
            <a:off x="6691313" y="225425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1022" name="Rectangle 14"/>
          <p:cNvSpPr>
            <a:spLocks noChangeArrowheads="1"/>
          </p:cNvSpPr>
          <p:nvPr/>
        </p:nvSpPr>
        <p:spPr bwMode="auto">
          <a:xfrm>
            <a:off x="8013700" y="289877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3" name="Rectangle 15"/>
          <p:cNvSpPr>
            <a:spLocks noChangeArrowheads="1"/>
          </p:cNvSpPr>
          <p:nvPr/>
        </p:nvSpPr>
        <p:spPr bwMode="auto">
          <a:xfrm>
            <a:off x="7834313" y="2559050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1024" name="Rectangle 16"/>
          <p:cNvSpPr>
            <a:spLocks noChangeArrowheads="1"/>
          </p:cNvSpPr>
          <p:nvPr/>
        </p:nvSpPr>
        <p:spPr bwMode="auto">
          <a:xfrm>
            <a:off x="5395913" y="179705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1026" name="Rectangle 18"/>
          <p:cNvSpPr>
            <a:spLocks noChangeArrowheads="1"/>
          </p:cNvSpPr>
          <p:nvPr/>
        </p:nvSpPr>
        <p:spPr bwMode="auto">
          <a:xfrm>
            <a:off x="6434138" y="4256088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1027" name="Line 19"/>
          <p:cNvSpPr>
            <a:spLocks noChangeShapeType="1"/>
          </p:cNvSpPr>
          <p:nvPr/>
        </p:nvSpPr>
        <p:spPr bwMode="auto">
          <a:xfrm flipV="1">
            <a:off x="6991351" y="359251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8" name="Rectangle 20"/>
          <p:cNvSpPr>
            <a:spLocks noChangeArrowheads="1"/>
          </p:cNvSpPr>
          <p:nvPr/>
        </p:nvSpPr>
        <p:spPr bwMode="auto">
          <a:xfrm>
            <a:off x="5214938" y="4256088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1029" name="Line 21"/>
          <p:cNvSpPr>
            <a:spLocks noChangeShapeType="1"/>
          </p:cNvSpPr>
          <p:nvPr/>
        </p:nvSpPr>
        <p:spPr bwMode="auto">
          <a:xfrm flipV="1">
            <a:off x="5772150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1" name="Rectangle 23"/>
          <p:cNvSpPr>
            <a:spLocks noChangeArrowheads="1"/>
          </p:cNvSpPr>
          <p:nvPr/>
        </p:nvSpPr>
        <p:spPr bwMode="auto">
          <a:xfrm>
            <a:off x="7808266" y="4256088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1032" name="Line 24"/>
          <p:cNvSpPr>
            <a:spLocks noChangeShapeType="1"/>
          </p:cNvSpPr>
          <p:nvPr/>
        </p:nvSpPr>
        <p:spPr bwMode="auto">
          <a:xfrm flipV="1">
            <a:off x="8147051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9" name="Rectangle 31"/>
          <p:cNvSpPr>
            <a:spLocks noChangeArrowheads="1"/>
          </p:cNvSpPr>
          <p:nvPr/>
        </p:nvSpPr>
        <p:spPr bwMode="auto">
          <a:xfrm>
            <a:off x="290513" y="4964113"/>
            <a:ext cx="5073650" cy="12176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 rate for </a:t>
            </a:r>
            <a:r>
              <a:rPr lang="en-US" b="0" u="sng" dirty="0">
                <a:latin typeface="Calibri"/>
                <a:cs typeface="Calibri"/>
              </a:rPr>
              <a:t>inner loop iterations</a:t>
            </a:r>
            <a:r>
              <a:rPr lang="en-US" sz="2400" b="0" u="sng" dirty="0">
                <a:latin typeface="Calibri"/>
                <a:cs typeface="Calibri"/>
              </a:rPr>
              <a:t>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0.25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1249" y="4219576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83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dirty="0"/>
              <a:t>)</a:t>
            </a:r>
          </a:p>
        </p:txBody>
      </p:sp>
      <p:sp>
        <p:nvSpPr>
          <p:cNvPr id="173059" name="Rectangle 3"/>
          <p:cNvSpPr>
            <a:spLocks noChangeArrowheads="1"/>
          </p:cNvSpPr>
          <p:nvPr/>
        </p:nvSpPr>
        <p:spPr bwMode="auto">
          <a:xfrm>
            <a:off x="452438" y="1770063"/>
            <a:ext cx="4264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kij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&lt;n;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j++)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][j] += r * b[k][j];</a:t>
            </a:r>
            <a:r>
              <a:rPr lang="en-US" sz="1800" dirty="0">
                <a:latin typeface="Courier New" charset="0"/>
              </a:rPr>
              <a:t>  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3060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1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2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3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3065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3066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3067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8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9" name="Rectangle 13"/>
          <p:cNvSpPr>
            <a:spLocks noChangeArrowheads="1"/>
          </p:cNvSpPr>
          <p:nvPr/>
        </p:nvSpPr>
        <p:spPr bwMode="auto">
          <a:xfrm>
            <a:off x="5289669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</a:t>
            </a:r>
            <a:r>
              <a:rPr lang="en-US" sz="2000" b="0" dirty="0" err="1">
                <a:latin typeface="Calibri"/>
                <a:cs typeface="Calibri"/>
              </a:rPr>
              <a:t>i,k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3070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3071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72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3074" name="Rectangle 18"/>
          <p:cNvSpPr>
            <a:spLocks noChangeArrowheads="1"/>
          </p:cNvSpPr>
          <p:nvPr/>
        </p:nvSpPr>
        <p:spPr bwMode="auto">
          <a:xfrm>
            <a:off x="6324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5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77" name="Rectangle 21"/>
          <p:cNvSpPr>
            <a:spLocks noChangeArrowheads="1"/>
          </p:cNvSpPr>
          <p:nvPr/>
        </p:nvSpPr>
        <p:spPr bwMode="auto">
          <a:xfrm>
            <a:off x="7467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8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0" name="Rectangle 24"/>
          <p:cNvSpPr>
            <a:spLocks noChangeArrowheads="1"/>
          </p:cNvSpPr>
          <p:nvPr/>
        </p:nvSpPr>
        <p:spPr bwMode="auto">
          <a:xfrm>
            <a:off x="5293666" y="38719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3081" name="Line 25"/>
          <p:cNvSpPr>
            <a:spLocks noChangeShapeType="1"/>
          </p:cNvSpPr>
          <p:nvPr/>
        </p:nvSpPr>
        <p:spPr bwMode="auto">
          <a:xfrm flipV="1">
            <a:off x="5632451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2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 rate for inner loop iterations: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0.25	0.25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8956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31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dirty="0"/>
              <a:t>)</a:t>
            </a:r>
          </a:p>
        </p:txBody>
      </p:sp>
      <p:sp>
        <p:nvSpPr>
          <p:cNvPr id="175107" name="Rectangle 3"/>
          <p:cNvSpPr>
            <a:spLocks noChangeArrowheads="1"/>
          </p:cNvSpPr>
          <p:nvPr/>
        </p:nvSpPr>
        <p:spPr bwMode="auto">
          <a:xfrm>
            <a:off x="566738" y="1766888"/>
            <a:ext cx="4352925" cy="2515817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jki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r</a:t>
            </a:r>
            <a:r>
              <a:rPr lang="en-US" sz="1800" dirty="0">
                <a:latin typeface="Courier New" charset="0"/>
              </a:rPr>
              <a:t> = </a:t>
            </a:r>
            <a:r>
              <a:rPr lang="en-US" sz="1800" dirty="0" err="1">
                <a:latin typeface="Courier New" charset="0"/>
              </a:rPr>
              <a:t>b[k][j</a:t>
            </a:r>
            <a:r>
              <a:rPr lang="en-US" sz="1800" dirty="0"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c[i][j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r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5108" name="Rectangle 4"/>
          <p:cNvSpPr>
            <a:spLocks noChangeArrowheads="1"/>
          </p:cNvSpPr>
          <p:nvPr/>
        </p:nvSpPr>
        <p:spPr bwMode="auto">
          <a:xfrm>
            <a:off x="53403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09" name="Rectangle 5"/>
          <p:cNvSpPr>
            <a:spLocks noChangeArrowheads="1"/>
          </p:cNvSpPr>
          <p:nvPr/>
        </p:nvSpPr>
        <p:spPr bwMode="auto">
          <a:xfrm>
            <a:off x="65595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0" name="Rectangle 6"/>
          <p:cNvSpPr>
            <a:spLocks noChangeArrowheads="1"/>
          </p:cNvSpPr>
          <p:nvPr/>
        </p:nvSpPr>
        <p:spPr bwMode="auto">
          <a:xfrm>
            <a:off x="77279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1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5112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5113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5114" name="Rectangle 10"/>
          <p:cNvSpPr>
            <a:spLocks noChangeArrowheads="1"/>
          </p:cNvSpPr>
          <p:nvPr/>
        </p:nvSpPr>
        <p:spPr bwMode="auto">
          <a:xfrm>
            <a:off x="7656513" y="20574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j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15" name="Rectangle 11"/>
          <p:cNvSpPr>
            <a:spLocks noChangeArrowheads="1"/>
          </p:cNvSpPr>
          <p:nvPr/>
        </p:nvSpPr>
        <p:spPr bwMode="auto">
          <a:xfrm>
            <a:off x="6692900" y="283210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6" name="Rectangle 12"/>
          <p:cNvSpPr>
            <a:spLocks noChangeArrowheads="1"/>
          </p:cNvSpPr>
          <p:nvPr/>
        </p:nvSpPr>
        <p:spPr bwMode="auto">
          <a:xfrm>
            <a:off x="6475413" y="2416175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5117" name="Rectangle 13"/>
          <p:cNvSpPr>
            <a:spLocks noChangeArrowheads="1"/>
          </p:cNvSpPr>
          <p:nvPr/>
        </p:nvSpPr>
        <p:spPr bwMode="auto">
          <a:xfrm>
            <a:off x="5268913" y="16002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5118" name="Line 14"/>
          <p:cNvSpPr>
            <a:spLocks noChangeShapeType="1"/>
          </p:cNvSpPr>
          <p:nvPr/>
        </p:nvSpPr>
        <p:spPr bwMode="auto">
          <a:xfrm flipV="1">
            <a:off x="5803900" y="24257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9" name="Line 15"/>
          <p:cNvSpPr>
            <a:spLocks noChangeShapeType="1"/>
          </p:cNvSpPr>
          <p:nvPr/>
        </p:nvSpPr>
        <p:spPr bwMode="auto">
          <a:xfrm flipV="1">
            <a:off x="7886700" y="24384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20" name="Rectangle 16"/>
          <p:cNvSpPr>
            <a:spLocks noChangeArrowheads="1"/>
          </p:cNvSpPr>
          <p:nvPr/>
        </p:nvSpPr>
        <p:spPr bwMode="auto">
          <a:xfrm>
            <a:off x="5522913" y="20574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22" name="Rectangle 18"/>
          <p:cNvSpPr>
            <a:spLocks noChangeArrowheads="1"/>
          </p:cNvSpPr>
          <p:nvPr/>
        </p:nvSpPr>
        <p:spPr bwMode="auto">
          <a:xfrm>
            <a:off x="5133853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3" name="Line 19"/>
          <p:cNvSpPr>
            <a:spLocks noChangeShapeType="1"/>
          </p:cNvSpPr>
          <p:nvPr/>
        </p:nvSpPr>
        <p:spPr bwMode="auto">
          <a:xfrm flipV="1">
            <a:off x="5638800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5" name="Rectangle 21"/>
          <p:cNvSpPr>
            <a:spLocks noChangeArrowheads="1"/>
          </p:cNvSpPr>
          <p:nvPr/>
        </p:nvSpPr>
        <p:spPr bwMode="auto">
          <a:xfrm>
            <a:off x="7467600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6" name="Line 22"/>
          <p:cNvSpPr>
            <a:spLocks noChangeShapeType="1"/>
          </p:cNvSpPr>
          <p:nvPr/>
        </p:nvSpPr>
        <p:spPr bwMode="auto">
          <a:xfrm flipV="1">
            <a:off x="8024813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8" name="Rectangle 24"/>
          <p:cNvSpPr>
            <a:spLocks noChangeArrowheads="1"/>
          </p:cNvSpPr>
          <p:nvPr/>
        </p:nvSpPr>
        <p:spPr bwMode="auto">
          <a:xfrm>
            <a:off x="6477000" y="3866679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5129" name="Line 25"/>
          <p:cNvSpPr>
            <a:spLocks noChangeShapeType="1"/>
          </p:cNvSpPr>
          <p:nvPr/>
        </p:nvSpPr>
        <p:spPr bwMode="auto">
          <a:xfrm flipV="1">
            <a:off x="6815785" y="3343921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30" name="Rectangle 26"/>
          <p:cNvSpPr>
            <a:spLocks noChangeArrowheads="1"/>
          </p:cNvSpPr>
          <p:nvPr/>
        </p:nvSpPr>
        <p:spPr bwMode="auto">
          <a:xfrm>
            <a:off x="444500" y="4868863"/>
            <a:ext cx="549275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u="sng" dirty="0">
                <a:latin typeface="Calibri"/>
                <a:cs typeface="Calibri"/>
              </a:rPr>
              <a:t>Miss rate for inner loop iterations: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</a:t>
            </a:r>
            <a:r>
              <a:rPr lang="en-US" b="0" u="sng" dirty="0">
                <a:latin typeface="Calibri"/>
                <a:cs typeface="Calibri"/>
              </a:rPr>
              <a:t>A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B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C</a:t>
            </a:r>
            <a:endParaRPr lang="en-US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3985737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61" name="Rectangle 9"/>
          <p:cNvSpPr>
            <a:spLocks noGrp="1" noChangeArrowheads="1"/>
          </p:cNvSpPr>
          <p:nvPr>
            <p:ph type="title"/>
          </p:nvPr>
        </p:nvSpPr>
        <p:spPr>
          <a:xfrm>
            <a:off x="357018" y="304800"/>
            <a:ext cx="7592093" cy="762000"/>
          </a:xfrm>
        </p:spPr>
        <p:txBody>
          <a:bodyPr/>
          <a:lstStyle/>
          <a:p>
            <a:r>
              <a:rPr lang="en-US" dirty="0"/>
              <a:t>Summary of Matrix Multiplication</a:t>
            </a:r>
          </a:p>
        </p:txBody>
      </p:sp>
      <p:sp>
        <p:nvSpPr>
          <p:cNvPr id="177156" name="Rectangle 4"/>
          <p:cNvSpPr>
            <a:spLocks noChangeArrowheads="1"/>
          </p:cNvSpPr>
          <p:nvPr/>
        </p:nvSpPr>
        <p:spPr bwMode="auto">
          <a:xfrm>
            <a:off x="5486400" y="1371600"/>
            <a:ext cx="2751458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0 stores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avg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1.25</a:t>
            </a:r>
          </a:p>
        </p:txBody>
      </p:sp>
      <p:sp>
        <p:nvSpPr>
          <p:cNvPr id="177159" name="Rectangle 7"/>
          <p:cNvSpPr>
            <a:spLocks noChangeArrowheads="1"/>
          </p:cNvSpPr>
          <p:nvPr/>
        </p:nvSpPr>
        <p:spPr bwMode="auto">
          <a:xfrm>
            <a:off x="5486400" y="3313113"/>
            <a:ext cx="2621614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avg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0.5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60" name="Rectangle 8"/>
          <p:cNvSpPr>
            <a:spLocks noChangeArrowheads="1"/>
          </p:cNvSpPr>
          <p:nvPr/>
        </p:nvSpPr>
        <p:spPr bwMode="auto">
          <a:xfrm>
            <a:off x="5486400" y="5184775"/>
            <a:ext cx="2621614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avg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2.0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55" name="Rectangle 3"/>
          <p:cNvSpPr>
            <a:spLocks noChangeArrowheads="1"/>
          </p:cNvSpPr>
          <p:nvPr/>
        </p:nvSpPr>
        <p:spPr bwMode="auto">
          <a:xfrm>
            <a:off x="1295400" y="1058863"/>
            <a:ext cx="3481388" cy="20828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for (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for (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sum = 0.0;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for (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++)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  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sum += </a:t>
            </a:r>
            <a:r>
              <a:rPr lang="en-US" sz="14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400" dirty="0" err="1">
                <a:solidFill>
                  <a:srgbClr val="C00000"/>
                </a:solidFill>
                <a:latin typeface="Courier New" charset="0"/>
              </a:rPr>
              <a:t>b[k][j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</a:t>
            </a:r>
            <a:r>
              <a:rPr lang="en-US" sz="1400" dirty="0" err="1">
                <a:latin typeface="Courier New" charset="0"/>
              </a:rPr>
              <a:t>c[i][j</a:t>
            </a:r>
            <a:r>
              <a:rPr lang="en-US" sz="1400" dirty="0">
                <a:latin typeface="Courier New" charset="0"/>
              </a:rPr>
              <a:t>] = sum;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} </a:t>
            </a:r>
          </a:p>
        </p:txBody>
      </p:sp>
      <p:sp>
        <p:nvSpPr>
          <p:cNvPr id="177157" name="Rectangle 5"/>
          <p:cNvSpPr>
            <a:spLocks noChangeArrowheads="1"/>
          </p:cNvSpPr>
          <p:nvPr/>
        </p:nvSpPr>
        <p:spPr bwMode="auto">
          <a:xfrm>
            <a:off x="1295400" y="3221038"/>
            <a:ext cx="3481388" cy="180793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for (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&lt;n;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r = a[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][k];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for (j=0; j&lt;n; </a:t>
            </a:r>
            <a:r>
              <a:rPr lang="en-US" sz="1400" dirty="0" err="1">
                <a:latin typeface="Courier New" charset="0"/>
              </a:rPr>
              <a:t>j++</a:t>
            </a:r>
            <a:r>
              <a:rPr lang="en-US" sz="1400" dirty="0">
                <a:latin typeface="Courier New" charset="0"/>
              </a:rPr>
              <a:t>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c[</a:t>
            </a:r>
            <a:r>
              <a:rPr lang="en-US" sz="14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][j] += r * b[k][j];  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}</a:t>
            </a:r>
          </a:p>
        </p:txBody>
      </p:sp>
      <p:sp>
        <p:nvSpPr>
          <p:cNvPr id="177158" name="Rectangle 6"/>
          <p:cNvSpPr>
            <a:spLocks noChangeArrowheads="1"/>
          </p:cNvSpPr>
          <p:nvPr/>
        </p:nvSpPr>
        <p:spPr bwMode="auto">
          <a:xfrm>
            <a:off x="1295400" y="5073650"/>
            <a:ext cx="3481388" cy="180793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for (j=0; j&lt;n; </a:t>
            </a:r>
            <a:r>
              <a:rPr lang="en-US" sz="1400" dirty="0" err="1">
                <a:latin typeface="Courier New" charset="0"/>
              </a:rPr>
              <a:t>j++</a:t>
            </a:r>
            <a:r>
              <a:rPr lang="en-US" sz="1400" dirty="0">
                <a:latin typeface="Courier New" charset="0"/>
              </a:rPr>
              <a:t>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r = b[k][j];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for (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&lt;n;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++)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 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c[</a:t>
            </a:r>
            <a:r>
              <a:rPr lang="en-US" sz="14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][j] += a[</a:t>
            </a:r>
            <a:r>
              <a:rPr lang="en-US" sz="14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400" dirty="0">
                <a:solidFill>
                  <a:srgbClr val="C00000"/>
                </a:solidFill>
                <a:latin typeface="Courier New" charset="0"/>
              </a:rPr>
              <a:t>][k] * r;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}</a:t>
            </a:r>
          </a:p>
        </p:txBody>
      </p:sp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i7 Matrix Multiply Performance</a:t>
            </a:r>
          </a:p>
        </p:txBody>
      </p:sp>
      <p:graphicFrame>
        <p:nvGraphicFramePr>
          <p:cNvPr id="9" name="Char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096722"/>
              </p:ext>
            </p:extLst>
          </p:nvPr>
        </p:nvGraphicFramePr>
        <p:xfrm>
          <a:off x="228600" y="1447800"/>
          <a:ext cx="8686800" cy="5250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413501" y="3124200"/>
            <a:ext cx="21066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>
                <a:solidFill>
                  <a:srgbClr val="336699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33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(1.25)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2600" y="1549933"/>
            <a:ext cx="1976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>
                <a:solidFill>
                  <a:srgbClr val="C00000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(2.0)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90445" y="5486400"/>
            <a:ext cx="1976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>
                <a:solidFill>
                  <a:srgbClr val="008000"/>
                </a:solidFill>
                <a:latin typeface="Calibri" pitchFamily="34" charset="0"/>
              </a:rPr>
              <a:t> / </a:t>
            </a:r>
            <a:r>
              <a:rPr lang="en-US" sz="20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8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(0.5)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" y="1156750"/>
            <a:ext cx="2420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itchFamily="34" charset="0"/>
              </a:rPr>
              <a:t>Cycles per inner loop iteration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Cache organization and operation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pPr lvl="1"/>
            <a:r>
              <a:rPr lang="en-US" dirty="0"/>
              <a:t>Using blocking to improve temporal locality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/>
          <p:cNvSpPr>
            <a:spLocks noGrp="1" noChangeArrowheads="1"/>
          </p:cNvSpPr>
          <p:nvPr>
            <p:ph type="title"/>
          </p:nvPr>
        </p:nvSpPr>
        <p:spPr>
          <a:xfrm>
            <a:off x="61913" y="247650"/>
            <a:ext cx="8716962" cy="782638"/>
          </a:xfrm>
        </p:spPr>
        <p:txBody>
          <a:bodyPr>
            <a:normAutofit fontScale="90000"/>
          </a:bodyPr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>
                <a:cs typeface="Arial"/>
              </a:rPr>
              <a:t>Recall: Memory </a:t>
            </a:r>
            <a:br>
              <a:rPr lang="en-GB" dirty="0">
                <a:cs typeface="Arial"/>
              </a:rPr>
            </a:br>
            <a:r>
              <a:rPr lang="en-GB" dirty="0">
                <a:cs typeface="Arial"/>
              </a:rPr>
              <a:t>     Hierarchy</a:t>
            </a:r>
          </a:p>
        </p:txBody>
      </p:sp>
      <p:sp>
        <p:nvSpPr>
          <p:cNvPr id="151" name="AutoShape 195"/>
          <p:cNvSpPr>
            <a:spLocks noChangeAspect="1" noChangeArrowheads="1"/>
          </p:cNvSpPr>
          <p:nvPr/>
        </p:nvSpPr>
        <p:spPr bwMode="auto">
          <a:xfrm>
            <a:off x="552450" y="342900"/>
            <a:ext cx="6902450" cy="6456363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  <a:alpha val="7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16140000" scaled="0"/>
            <a:tileRect/>
          </a:gradFill>
          <a:ln w="1270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2" name="Text Box 196"/>
          <p:cNvSpPr txBox="1">
            <a:spLocks noChangeAspect="1" noChangeArrowheads="1"/>
          </p:cNvSpPr>
          <p:nvPr/>
        </p:nvSpPr>
        <p:spPr bwMode="auto">
          <a:xfrm>
            <a:off x="3744216" y="834509"/>
            <a:ext cx="62388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3" name="Text Box 198"/>
          <p:cNvSpPr txBox="1">
            <a:spLocks noChangeAspect="1" noChangeArrowheads="1"/>
          </p:cNvSpPr>
          <p:nvPr/>
        </p:nvSpPr>
        <p:spPr bwMode="auto">
          <a:xfrm>
            <a:off x="3531818" y="1283385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54" name="Text Box 199"/>
          <p:cNvSpPr txBox="1">
            <a:spLocks noChangeAspect="1" noChangeArrowheads="1"/>
          </p:cNvSpPr>
          <p:nvPr/>
        </p:nvSpPr>
        <p:spPr bwMode="auto">
          <a:xfrm>
            <a:off x="3300985" y="3821797"/>
            <a:ext cx="151035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(DRAM)</a:t>
            </a:r>
          </a:p>
        </p:txBody>
      </p:sp>
      <p:sp>
        <p:nvSpPr>
          <p:cNvPr id="155" name="Text Box 200"/>
          <p:cNvSpPr txBox="1">
            <a:spLocks noChangeAspect="1" noChangeArrowheads="1"/>
          </p:cNvSpPr>
          <p:nvPr/>
        </p:nvSpPr>
        <p:spPr bwMode="auto">
          <a:xfrm>
            <a:off x="2836916" y="4847322"/>
            <a:ext cx="2438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(local disks)</a:t>
            </a:r>
          </a:p>
        </p:txBody>
      </p:sp>
      <p:sp>
        <p:nvSpPr>
          <p:cNvPr id="156" name="Line 203"/>
          <p:cNvSpPr>
            <a:spLocks noChangeAspect="1" noChangeShapeType="1"/>
          </p:cNvSpPr>
          <p:nvPr/>
        </p:nvSpPr>
        <p:spPr bwMode="auto">
          <a:xfrm>
            <a:off x="3513138" y="1265238"/>
            <a:ext cx="9810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7" name="Line 204"/>
          <p:cNvSpPr>
            <a:spLocks noChangeAspect="1" noChangeShapeType="1"/>
          </p:cNvSpPr>
          <p:nvPr/>
        </p:nvSpPr>
        <p:spPr bwMode="auto">
          <a:xfrm>
            <a:off x="3162300" y="1903413"/>
            <a:ext cx="167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8" name="Line 205"/>
          <p:cNvSpPr>
            <a:spLocks noChangeAspect="1" noChangeShapeType="1"/>
          </p:cNvSpPr>
          <p:nvPr/>
        </p:nvSpPr>
        <p:spPr bwMode="auto">
          <a:xfrm>
            <a:off x="2779713" y="2655888"/>
            <a:ext cx="244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9" name="Line 222"/>
          <p:cNvSpPr>
            <a:spLocks noChangeAspect="1" noChangeShapeType="1"/>
          </p:cNvSpPr>
          <p:nvPr/>
        </p:nvSpPr>
        <p:spPr bwMode="auto">
          <a:xfrm>
            <a:off x="76200" y="3473450"/>
            <a:ext cx="0" cy="2344738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0" name="Text Box 223"/>
          <p:cNvSpPr txBox="1">
            <a:spLocks noChangeAspect="1" noChangeArrowheads="1"/>
          </p:cNvSpPr>
          <p:nvPr/>
        </p:nvSpPr>
        <p:spPr bwMode="auto">
          <a:xfrm>
            <a:off x="123825" y="3625166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Larger,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slower,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cheaper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61" name="Line 224"/>
          <p:cNvSpPr>
            <a:spLocks noChangeAspect="1" noChangeShapeType="1"/>
          </p:cNvSpPr>
          <p:nvPr/>
        </p:nvSpPr>
        <p:spPr bwMode="auto">
          <a:xfrm>
            <a:off x="2255838" y="3586163"/>
            <a:ext cx="3475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2" name="Text Box 225"/>
          <p:cNvSpPr txBox="1">
            <a:spLocks noChangeAspect="1" noChangeArrowheads="1"/>
          </p:cNvSpPr>
          <p:nvPr/>
        </p:nvSpPr>
        <p:spPr bwMode="auto">
          <a:xfrm>
            <a:off x="2707875" y="5947460"/>
            <a:ext cx="269657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Remote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(e.g., Web servers)</a:t>
            </a:r>
          </a:p>
        </p:txBody>
      </p:sp>
      <p:sp>
        <p:nvSpPr>
          <p:cNvPr id="165" name="Text Box 227"/>
          <p:cNvSpPr txBox="1">
            <a:spLocks noChangeAspect="1" noChangeArrowheads="1"/>
          </p:cNvSpPr>
          <p:nvPr/>
        </p:nvSpPr>
        <p:spPr bwMode="auto">
          <a:xfrm>
            <a:off x="7073306" y="5375050"/>
            <a:ext cx="206275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disks hold files retrieved from disks 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on remote</a:t>
            </a:r>
            <a:r>
              <a:rPr kumimoji="0" lang="en-US" sz="1400" i="0" u="none" strike="noStrike" kern="0" cap="none" spc="0" normalizeH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servers.</a:t>
            </a:r>
            <a:endParaRPr kumimoji="0" lang="en-US" sz="140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6" name="Line 235"/>
          <p:cNvSpPr>
            <a:spLocks noChangeAspect="1" noChangeShapeType="1"/>
          </p:cNvSpPr>
          <p:nvPr/>
        </p:nvSpPr>
        <p:spPr bwMode="auto">
          <a:xfrm>
            <a:off x="1708150" y="4632325"/>
            <a:ext cx="4576763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7" name="Text Box 236"/>
          <p:cNvSpPr txBox="1">
            <a:spLocks noChangeAspect="1" noChangeArrowheads="1"/>
          </p:cNvSpPr>
          <p:nvPr/>
        </p:nvSpPr>
        <p:spPr bwMode="auto">
          <a:xfrm>
            <a:off x="3531818" y="1948547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69" name="Text Box 243"/>
          <p:cNvSpPr txBox="1">
            <a:spLocks noChangeAspect="1" noChangeArrowheads="1"/>
          </p:cNvSpPr>
          <p:nvPr/>
        </p:nvSpPr>
        <p:spPr bwMode="auto">
          <a:xfrm>
            <a:off x="4962526" y="1641804"/>
            <a:ext cx="283845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holds cache lines retrieved from the L2 cache.</a:t>
            </a:r>
          </a:p>
        </p:txBody>
      </p:sp>
      <p:sp>
        <p:nvSpPr>
          <p:cNvPr id="171" name="Text Box 233"/>
          <p:cNvSpPr txBox="1">
            <a:spLocks noChangeAspect="1" noChangeArrowheads="1"/>
          </p:cNvSpPr>
          <p:nvPr/>
        </p:nvSpPr>
        <p:spPr bwMode="auto">
          <a:xfrm>
            <a:off x="4573588" y="973465"/>
            <a:ext cx="29194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CPU registers hold words retrieved from </a:t>
            </a:r>
            <a:r>
              <a:rPr kumimoji="0" lang="en-US" sz="140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th</a:t>
            </a:r>
            <a:r>
              <a:rPr lang="en-US" sz="1400" kern="0" dirty="0">
                <a:solidFill>
                  <a:srgbClr val="C00000"/>
                </a:solidFill>
                <a:latin typeface="Calibri" panose="020F0502020204030204" pitchFamily="34" charset="0"/>
                <a:cs typeface="Arial"/>
              </a:rPr>
              <a:t>e L1 cache</a:t>
            </a: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.</a:t>
            </a:r>
          </a:p>
        </p:txBody>
      </p:sp>
      <p:sp>
        <p:nvSpPr>
          <p:cNvPr id="174" name="Text Box 231"/>
          <p:cNvSpPr txBox="1">
            <a:spLocks noChangeAspect="1" noChangeArrowheads="1"/>
          </p:cNvSpPr>
          <p:nvPr/>
        </p:nvSpPr>
        <p:spPr bwMode="auto">
          <a:xfrm>
            <a:off x="5365751" y="2403800"/>
            <a:ext cx="26289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L3 cache.</a:t>
            </a:r>
          </a:p>
        </p:txBody>
      </p:sp>
      <p:sp>
        <p:nvSpPr>
          <p:cNvPr id="176" name="Text Box 247"/>
          <p:cNvSpPr txBox="1">
            <a:spLocks noChangeAspect="1" noChangeArrowheads="1"/>
          </p:cNvSpPr>
          <p:nvPr/>
        </p:nvSpPr>
        <p:spPr bwMode="auto">
          <a:xfrm>
            <a:off x="3235325" y="644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L0:</a:t>
            </a:r>
          </a:p>
        </p:txBody>
      </p:sp>
      <p:sp>
        <p:nvSpPr>
          <p:cNvPr id="177" name="Text Box 248"/>
          <p:cNvSpPr txBox="1">
            <a:spLocks noChangeAspect="1" noChangeArrowheads="1"/>
          </p:cNvSpPr>
          <p:nvPr/>
        </p:nvSpPr>
        <p:spPr bwMode="auto">
          <a:xfrm>
            <a:off x="2867025" y="13536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L1:</a:t>
            </a:r>
          </a:p>
        </p:txBody>
      </p:sp>
      <p:sp>
        <p:nvSpPr>
          <p:cNvPr id="178" name="Text Box 249"/>
          <p:cNvSpPr txBox="1">
            <a:spLocks noChangeAspect="1" noChangeArrowheads="1"/>
          </p:cNvSpPr>
          <p:nvPr/>
        </p:nvSpPr>
        <p:spPr bwMode="auto">
          <a:xfrm>
            <a:off x="2486025" y="2041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L2:</a:t>
            </a:r>
          </a:p>
        </p:txBody>
      </p:sp>
      <p:sp>
        <p:nvSpPr>
          <p:cNvPr id="179" name="Text Box 250"/>
          <p:cNvSpPr txBox="1">
            <a:spLocks noChangeAspect="1" noChangeArrowheads="1"/>
          </p:cNvSpPr>
          <p:nvPr/>
        </p:nvSpPr>
        <p:spPr bwMode="auto">
          <a:xfrm>
            <a:off x="2079625" y="279665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L3:</a:t>
            </a:r>
          </a:p>
        </p:txBody>
      </p:sp>
      <p:sp>
        <p:nvSpPr>
          <p:cNvPr id="180" name="Text Box 251"/>
          <p:cNvSpPr txBox="1">
            <a:spLocks noChangeAspect="1" noChangeArrowheads="1"/>
          </p:cNvSpPr>
          <p:nvPr/>
        </p:nvSpPr>
        <p:spPr bwMode="auto">
          <a:xfrm>
            <a:off x="1554163" y="37951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L4:</a:t>
            </a:r>
          </a:p>
        </p:txBody>
      </p:sp>
      <p:sp>
        <p:nvSpPr>
          <p:cNvPr id="181" name="Text Box 252"/>
          <p:cNvSpPr txBox="1">
            <a:spLocks noChangeAspect="1" noChangeArrowheads="1"/>
          </p:cNvSpPr>
          <p:nvPr/>
        </p:nvSpPr>
        <p:spPr bwMode="auto">
          <a:xfrm>
            <a:off x="933450" y="49127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L5:</a:t>
            </a:r>
          </a:p>
        </p:txBody>
      </p:sp>
      <p:sp>
        <p:nvSpPr>
          <p:cNvPr id="182" name="Text Box 289"/>
          <p:cNvSpPr txBox="1">
            <a:spLocks noChangeAspect="1" noChangeArrowheads="1"/>
          </p:cNvSpPr>
          <p:nvPr/>
        </p:nvSpPr>
        <p:spPr bwMode="auto">
          <a:xfrm>
            <a:off x="130175" y="1137553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Smaller,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faster,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costlier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83" name="Line 291"/>
          <p:cNvSpPr>
            <a:spLocks noChangeShapeType="1"/>
          </p:cNvSpPr>
          <p:nvPr/>
        </p:nvSpPr>
        <p:spPr bwMode="auto">
          <a:xfrm flipH="1" flipV="1">
            <a:off x="90488" y="954088"/>
            <a:ext cx="0" cy="2154237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4" name="Line 292"/>
          <p:cNvSpPr>
            <a:spLocks noChangeAspect="1" noChangeShapeType="1"/>
          </p:cNvSpPr>
          <p:nvPr/>
        </p:nvSpPr>
        <p:spPr bwMode="auto">
          <a:xfrm>
            <a:off x="1117600" y="5743575"/>
            <a:ext cx="57658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5" name="Text Box 293"/>
          <p:cNvSpPr txBox="1">
            <a:spLocks noChangeAspect="1" noChangeArrowheads="1"/>
          </p:cNvSpPr>
          <p:nvPr/>
        </p:nvSpPr>
        <p:spPr bwMode="auto">
          <a:xfrm>
            <a:off x="3531818" y="2780397"/>
            <a:ext cx="104868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87" name="Text Box 295"/>
          <p:cNvSpPr txBox="1">
            <a:spLocks noChangeAspect="1" noChangeArrowheads="1"/>
          </p:cNvSpPr>
          <p:nvPr/>
        </p:nvSpPr>
        <p:spPr bwMode="auto">
          <a:xfrm>
            <a:off x="5810250" y="3305501"/>
            <a:ext cx="287654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main memory.</a:t>
            </a:r>
          </a:p>
        </p:txBody>
      </p:sp>
      <p:sp>
        <p:nvSpPr>
          <p:cNvPr id="189" name="Text Box 297"/>
          <p:cNvSpPr txBox="1">
            <a:spLocks noChangeAspect="1" noChangeArrowheads="1"/>
          </p:cNvSpPr>
          <p:nvPr/>
        </p:nvSpPr>
        <p:spPr bwMode="auto">
          <a:xfrm>
            <a:off x="387350" y="59637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L6:</a:t>
            </a:r>
          </a:p>
        </p:txBody>
      </p:sp>
      <p:sp>
        <p:nvSpPr>
          <p:cNvPr id="234" name="Text Box 229"/>
          <p:cNvSpPr txBox="1">
            <a:spLocks noChangeAspect="1" noChangeArrowheads="1"/>
          </p:cNvSpPr>
          <p:nvPr/>
        </p:nvSpPr>
        <p:spPr bwMode="auto">
          <a:xfrm>
            <a:off x="6399689" y="4346121"/>
            <a:ext cx="25498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 holds disk blocks retrieved from local disks.</a:t>
            </a:r>
          </a:p>
        </p:txBody>
      </p:sp>
    </p:spTree>
    <p:extLst>
      <p:ext uri="{BB962C8B-B14F-4D97-AF65-F5344CB8AC3E}">
        <p14:creationId xmlns:p14="http://schemas.microsoft.com/office/powerpoint/2010/main" val="2209258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39" y="445070"/>
            <a:ext cx="7591425" cy="762000"/>
          </a:xfrm>
        </p:spPr>
        <p:txBody>
          <a:bodyPr/>
          <a:lstStyle/>
          <a:p>
            <a:r>
              <a:rPr lang="en-US" dirty="0"/>
              <a:t>Example: Matrix Multiplication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22846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38848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2284665" y="5427663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 rot="5400000">
            <a:off x="3998371" y="51427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2057400" y="5242573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9600" y="4202668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69997" y="4825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99532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5782" y="48768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185332" y="5410200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499532" y="1413396"/>
            <a:ext cx="6893212" cy="2798202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c = (double *) </a:t>
            </a:r>
            <a:r>
              <a:rPr lang="en-US" sz="1600" dirty="0" err="1">
                <a:latin typeface="Courier New" pitchFamily="49" charset="0"/>
              </a:rPr>
              <a:t>calloc</a:t>
            </a:r>
            <a:r>
              <a:rPr lang="en-US" sz="1600" dirty="0">
                <a:latin typeface="Courier New" pitchFamily="49" charset="0"/>
              </a:rPr>
              <a:t>(</a:t>
            </a:r>
            <a:r>
              <a:rPr lang="en-US" sz="1600" dirty="0" err="1">
                <a:latin typeface="Courier New" pitchFamily="49" charset="0"/>
              </a:rPr>
              <a:t>sizeof</a:t>
            </a:r>
            <a:r>
              <a:rPr lang="en-US" sz="1600" dirty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Multiply n x n matrices a and b 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void </a:t>
            </a:r>
            <a:r>
              <a:rPr lang="en-US" sz="1600" dirty="0" err="1">
                <a:latin typeface="Courier New" pitchFamily="49" charset="0"/>
              </a:rPr>
              <a:t>mmm</a:t>
            </a:r>
            <a:r>
              <a:rPr lang="en-US" sz="1600" dirty="0">
                <a:latin typeface="Courier New" pitchFamily="49" charset="0"/>
              </a:rPr>
              <a:t>(double *a, double *b, double *c,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n) {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j, k;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= 0;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&lt; n;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(j = 0; j &lt; n; j++)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for (k = 0; k &lt; n; k++)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     c[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*n + j] += a[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*n + k] * b[k*n + j];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}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96875" y="5562599"/>
            <a:ext cx="7896225" cy="771525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Char char="¢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Matrix elements are doubles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 </a:t>
            </a:r>
            <a:r>
              <a:rPr lang="en-US" dirty="0"/>
              <a:t>(much smaller than 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First iteration:</a:t>
            </a:r>
          </a:p>
          <a:p>
            <a:pPr lvl="1"/>
            <a:r>
              <a:rPr lang="en-US" i="1" dirty="0"/>
              <a:t>n</a:t>
            </a:r>
            <a:r>
              <a:rPr lang="en-US" dirty="0"/>
              <a:t>/8 + n = 9</a:t>
            </a:r>
            <a:r>
              <a:rPr lang="en-US" i="1" dirty="0"/>
              <a:t>n</a:t>
            </a:r>
            <a:r>
              <a:rPr lang="en-US" dirty="0"/>
              <a:t>/8 misses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Afterwards </a:t>
            </a:r>
            <a:r>
              <a:rPr lang="en-US" dirty="0">
                <a:solidFill>
                  <a:srgbClr val="C00000"/>
                </a:solidFill>
              </a:rPr>
              <a:t>in cache:</a:t>
            </a:r>
            <a:br>
              <a:rPr lang="en-US" dirty="0"/>
            </a:br>
            <a:r>
              <a:rPr lang="en-US" dirty="0"/>
              <a:t>(schematic)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57103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73105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5710367" y="36576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 rot="5400000">
            <a:off x="6741196" y="42283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6895699" y="3962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925234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91484" y="3962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3925234" y="36576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52578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745829" y="58285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5587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5562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929867" y="52578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5257800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2250" y="6155842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6400800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/>
      <p:bldP spid="21" grpId="0" animBg="1"/>
      <p:bldP spid="22" grpId="0"/>
      <p:bldP spid="23" grpId="0" animBg="1"/>
      <p:bldP spid="26" grpId="0" animBg="1"/>
      <p:bldP spid="2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Matrix elements are doubles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</a:t>
            </a:r>
            <a:r>
              <a:rPr lang="en-US" i="1" dirty="0"/>
              <a:t>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Second iteration:</a:t>
            </a:r>
          </a:p>
          <a:p>
            <a:pPr lvl="1"/>
            <a:r>
              <a:rPr lang="en-US" dirty="0"/>
              <a:t>Again:</a:t>
            </a:r>
            <a:br>
              <a:rPr lang="en-US" dirty="0"/>
            </a:br>
            <a:r>
              <a:rPr lang="en-US" i="1" dirty="0"/>
              <a:t>n</a:t>
            </a:r>
            <a:r>
              <a:rPr lang="en-US" dirty="0"/>
              <a:t>/8 + </a:t>
            </a:r>
            <a:r>
              <a:rPr lang="en-US" i="1" dirty="0"/>
              <a:t>n</a:t>
            </a:r>
            <a:r>
              <a:rPr lang="en-US" dirty="0"/>
              <a:t> = 9</a:t>
            </a:r>
            <a:r>
              <a:rPr lang="en-US" i="1" dirty="0"/>
              <a:t>n</a:t>
            </a:r>
            <a:r>
              <a:rPr lang="en-US" dirty="0"/>
              <a:t>/8 misses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Total misses:</a:t>
            </a:r>
          </a:p>
          <a:p>
            <a:pPr lvl="1"/>
            <a:r>
              <a:rPr lang="en-US" dirty="0"/>
              <a:t>9</a:t>
            </a:r>
            <a:r>
              <a:rPr lang="en-US" i="1" dirty="0"/>
              <a:t>n</a:t>
            </a:r>
            <a:r>
              <a:rPr lang="en-US" dirty="0"/>
              <a:t>/8 </a:t>
            </a:r>
            <a:r>
              <a:rPr lang="en-US" i="1" dirty="0"/>
              <a:t>n</a:t>
            </a:r>
            <a:r>
              <a:rPr lang="en-US" baseline="30000" dirty="0"/>
              <a:t>2</a:t>
            </a:r>
            <a:r>
              <a:rPr lang="en-US" dirty="0"/>
              <a:t> = (9/8)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 </a:t>
            </a:r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3654624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836039" y="4225329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39872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395942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004732" y="3654624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3654623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8266" y="4552665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479762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Blocked Matrix Multiplication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152400" y="1143000"/>
            <a:ext cx="8839200" cy="3536865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c = (double *) </a:t>
            </a:r>
            <a:r>
              <a:rPr lang="en-US" sz="1600" dirty="0" err="1">
                <a:latin typeface="Courier New" pitchFamily="49" charset="0"/>
              </a:rPr>
              <a:t>calloc</a:t>
            </a:r>
            <a:r>
              <a:rPr lang="en-US" sz="1600" dirty="0">
                <a:latin typeface="Courier New" pitchFamily="49" charset="0"/>
              </a:rPr>
              <a:t>(</a:t>
            </a:r>
            <a:r>
              <a:rPr lang="en-US" sz="1600" dirty="0" err="1">
                <a:latin typeface="Courier New" pitchFamily="49" charset="0"/>
              </a:rPr>
              <a:t>sizeof</a:t>
            </a:r>
            <a:r>
              <a:rPr lang="en-US" sz="1600" dirty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Multiply n x n matrices a and b 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void </a:t>
            </a:r>
            <a:r>
              <a:rPr lang="en-US" sz="1600" dirty="0" err="1">
                <a:latin typeface="Courier New" pitchFamily="49" charset="0"/>
              </a:rPr>
              <a:t>mmm</a:t>
            </a:r>
            <a:r>
              <a:rPr lang="en-US" sz="1600" dirty="0">
                <a:latin typeface="Courier New" pitchFamily="49" charset="0"/>
              </a:rPr>
              <a:t>(double *a, double *b, double *c,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n) {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</a:t>
            </a:r>
            <a:r>
              <a:rPr lang="en-US" sz="1600" dirty="0" err="1">
                <a:latin typeface="Courier New" pitchFamily="49" charset="0"/>
              </a:rPr>
              <a:t>int</a:t>
            </a:r>
            <a:r>
              <a:rPr lang="en-US" sz="1600" dirty="0">
                <a:latin typeface="Courier New" pitchFamily="49" charset="0"/>
              </a:rPr>
              <a:t>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j, k;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= 0;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&lt; n;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(j = 0; j &lt; n; j+=B)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for (k = 0; k &lt; n; k+=B)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	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/* B x B mini matrix multiplications */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              for (i1 =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; i1 &lt; </a:t>
            </a:r>
            <a:r>
              <a:rPr lang="en-US" sz="1600" dirty="0" err="1">
                <a:latin typeface="Courier New" pitchFamily="49" charset="0"/>
              </a:rPr>
              <a:t>i+B</a:t>
            </a:r>
            <a:r>
              <a:rPr lang="en-US" sz="1600" dirty="0">
                <a:latin typeface="Courier New" pitchFamily="49" charset="0"/>
              </a:rPr>
              <a:t>; </a:t>
            </a:r>
            <a:r>
              <a:rPr lang="en-US" sz="1600" dirty="0" err="1">
                <a:latin typeface="Courier New" pitchFamily="49" charset="0"/>
              </a:rPr>
              <a:t>i1</a:t>
            </a:r>
            <a:r>
              <a:rPr lang="en-US" sz="1600" dirty="0">
                <a:latin typeface="Courier New" pitchFamily="49" charset="0"/>
              </a:rPr>
              <a:t>++)</a:t>
            </a:r>
          </a:p>
          <a:p>
            <a:r>
              <a:rPr lang="en-US" sz="1600" dirty="0">
                <a:latin typeface="Courier New" pitchFamily="49" charset="0"/>
              </a:rPr>
              <a:t>                      for (j1 = j; j1 &lt; </a:t>
            </a:r>
            <a:r>
              <a:rPr lang="en-US" sz="1600" dirty="0" err="1">
                <a:latin typeface="Courier New" pitchFamily="49" charset="0"/>
              </a:rPr>
              <a:t>j+B</a:t>
            </a:r>
            <a:r>
              <a:rPr lang="en-US" sz="1600" dirty="0">
                <a:latin typeface="Courier New" pitchFamily="49" charset="0"/>
              </a:rPr>
              <a:t>; j1++)</a:t>
            </a:r>
          </a:p>
          <a:p>
            <a:r>
              <a:rPr lang="en-US" sz="1600" dirty="0">
                <a:latin typeface="Courier New" pitchFamily="49" charset="0"/>
              </a:rPr>
              <a:t>                          for (k1 = k; k1 &lt; </a:t>
            </a:r>
            <a:r>
              <a:rPr lang="en-US" sz="1600" dirty="0" err="1">
                <a:latin typeface="Courier New" pitchFamily="49" charset="0"/>
              </a:rPr>
              <a:t>k+B</a:t>
            </a:r>
            <a:r>
              <a:rPr lang="en-US" sz="1600" dirty="0">
                <a:latin typeface="Courier New" pitchFamily="49" charset="0"/>
              </a:rPr>
              <a:t>; k1++)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                  c[i1*n+j1] += a[i1*n + k1]*b[k1*n + j1];</a:t>
            </a: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2846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8848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587323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i1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29109" y="481226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j1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9997" y="5474368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995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65782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1143000" y="5969001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5287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13864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+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2284665" y="59436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 rot="5400000">
            <a:off x="3996268" y="5638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 rot="5400000">
            <a:off x="2848242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 rot="5400000">
            <a:off x="3085309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 rot="5400000">
            <a:off x="23841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5400000">
            <a:off x="26127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30"/>
          <p:cNvGrpSpPr/>
          <p:nvPr/>
        </p:nvGrpSpPr>
        <p:grpSpPr>
          <a:xfrm rot="5400000">
            <a:off x="4207934" y="5647267"/>
            <a:ext cx="702734" cy="228600"/>
            <a:chOff x="2650069" y="6316133"/>
            <a:chExt cx="702734" cy="228600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TextBox 31"/>
          <p:cNvSpPr txBox="1"/>
          <p:nvPr/>
        </p:nvSpPr>
        <p:spPr>
          <a:xfrm>
            <a:off x="3756917" y="6488668"/>
            <a:ext cx="16278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34" name="Straight Arrow Connector 33"/>
          <p:cNvCxnSpPr>
            <a:stCxn id="32" idx="0"/>
            <a:endCxn id="20" idx="3"/>
          </p:cNvCxnSpPr>
          <p:nvPr/>
        </p:nvCxnSpPr>
        <p:spPr bwMode="auto">
          <a:xfrm flipH="1" flipV="1">
            <a:off x="4567768" y="6324600"/>
            <a:ext cx="3090" cy="164068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1" name="Rectangle 3"/>
          <p:cNvSpPr>
            <a:spLocks noChangeArrowheads="1"/>
          </p:cNvSpPr>
          <p:nvPr/>
        </p:nvSpPr>
        <p:spPr bwMode="auto">
          <a:xfrm>
            <a:off x="7010400" y="4343400"/>
            <a:ext cx="2036948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bmm.c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n)</a:t>
            </a:r>
          </a:p>
          <a:p>
            <a:pPr lvl="1"/>
            <a:r>
              <a:rPr lang="en-US" dirty="0"/>
              <a:t>Three blocks       fit into cache: 3B</a:t>
            </a:r>
            <a:r>
              <a:rPr lang="en-US" baseline="30000" dirty="0"/>
              <a:t>2</a:t>
            </a:r>
            <a:r>
              <a:rPr lang="en-US" dirty="0"/>
              <a:t> &lt; C</a:t>
            </a:r>
          </a:p>
          <a:p>
            <a:endParaRPr lang="en-US" dirty="0"/>
          </a:p>
          <a:p>
            <a:r>
              <a:rPr lang="en-US" dirty="0"/>
              <a:t>First (block) iteration:</a:t>
            </a:r>
          </a:p>
          <a:p>
            <a:pPr lvl="1"/>
            <a:r>
              <a:rPr lang="en-US" dirty="0"/>
              <a:t>B</a:t>
            </a:r>
            <a:r>
              <a:rPr lang="en-US" baseline="30000" dirty="0"/>
              <a:t>2</a:t>
            </a:r>
            <a:r>
              <a:rPr lang="en-US" dirty="0"/>
              <a:t>/8 misses for each block</a:t>
            </a:r>
          </a:p>
          <a:p>
            <a:pPr lvl="1"/>
            <a:r>
              <a:rPr lang="en-US" dirty="0"/>
              <a:t>2</a:t>
            </a:r>
            <a:r>
              <a:rPr lang="en-US" i="1" dirty="0"/>
              <a:t>n</a:t>
            </a:r>
            <a:r>
              <a:rPr lang="en-US" dirty="0"/>
              <a:t>/B x B</a:t>
            </a:r>
            <a:r>
              <a:rPr lang="en-US" baseline="30000" dirty="0"/>
              <a:t>2</a:t>
            </a:r>
            <a:r>
              <a:rPr lang="en-US" dirty="0"/>
              <a:t>/8 = </a:t>
            </a:r>
            <a:r>
              <a:rPr lang="en-US" dirty="0" err="1"/>
              <a:t>nB</a:t>
            </a:r>
            <a:r>
              <a:rPr lang="en-US" dirty="0"/>
              <a:t>/4</a:t>
            </a:r>
            <a:br>
              <a:rPr lang="en-US" dirty="0"/>
            </a:br>
            <a:r>
              <a:rPr lang="en-US" dirty="0"/>
              <a:t>(omitting matrix c)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Afterwards in cache</a:t>
            </a:r>
            <a:br>
              <a:rPr lang="en-US" dirty="0"/>
            </a:br>
            <a:r>
              <a:rPr lang="en-US" dirty="0"/>
              <a:t>(schematic)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5867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5867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114800" y="55626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55607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029618" y="6019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241284" y="60282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814083" y="5552267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085265" y="40386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58" name="Rectangle 57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60" name="Rectangle 59"/>
          <p:cNvSpPr/>
          <p:nvPr/>
        </p:nvSpPr>
        <p:spPr bwMode="auto">
          <a:xfrm>
            <a:off x="41148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5899933" y="37319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 rot="5400000">
            <a:off x="7010400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 rot="5400000">
            <a:off x="6463510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rot="5400000">
            <a:off x="6700577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/>
          <p:cNvCxnSpPr/>
          <p:nvPr/>
        </p:nvCxnSpPr>
        <p:spPr bwMode="auto">
          <a:xfrm rot="5400000">
            <a:off x="59994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/>
          <p:nvPr/>
        </p:nvCxnSpPr>
        <p:spPr bwMode="auto">
          <a:xfrm rot="5400000">
            <a:off x="62280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" name="Group 30"/>
          <p:cNvGrpSpPr/>
          <p:nvPr/>
        </p:nvGrpSpPr>
        <p:grpSpPr>
          <a:xfrm rot="5400000">
            <a:off x="7230692" y="4199467"/>
            <a:ext cx="702734" cy="228600"/>
            <a:chOff x="2650069" y="6316133"/>
            <a:chExt cx="702734" cy="228600"/>
          </a:xfrm>
        </p:grpSpPr>
        <p:cxnSp>
          <p:nvCxnSpPr>
            <p:cNvPr id="68" name="Straight Connector 67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2" name="TextBox 71"/>
          <p:cNvSpPr txBox="1"/>
          <p:nvPr/>
        </p:nvSpPr>
        <p:spPr>
          <a:xfrm>
            <a:off x="7058918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73" name="Straight Arrow Connector 72"/>
          <p:cNvCxnSpPr/>
          <p:nvPr/>
        </p:nvCxnSpPr>
        <p:spPr bwMode="auto">
          <a:xfrm rot="16200000" flipV="1">
            <a:off x="7354845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4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latin typeface="Calibri" pitchFamily="34" charset="0"/>
              </a:rPr>
              <a:t>n</a:t>
            </a:r>
            <a:r>
              <a:rPr lang="en-US" sz="1800" dirty="0">
                <a:latin typeface="Calibri" pitchFamily="34" charset="0"/>
              </a:rPr>
              <a:t>/B blocks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7488157" y="6493935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4116138" y="5560734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31" grpId="0"/>
      <p:bldP spid="32" grpId="0" animBg="1"/>
      <p:bldP spid="33" grpId="0"/>
      <p:bldP spid="34" grpId="0" animBg="1"/>
      <p:bldP spid="37" grpId="0" animBg="1"/>
      <p:bldP spid="38" grpId="0" animBg="1"/>
      <p:bldP spid="53" grpId="0" animBg="1"/>
      <p:bldP spid="48" grpId="0" animBg="1"/>
      <p:bldP spid="4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Miss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5343525"/>
          </a:xfrm>
        </p:spPr>
        <p:txBody>
          <a:bodyPr/>
          <a:lstStyle/>
          <a:p>
            <a:r>
              <a:rPr lang="en-US" dirty="0"/>
              <a:t>Assume: </a:t>
            </a:r>
          </a:p>
          <a:p>
            <a:pPr lvl="1"/>
            <a:r>
              <a:rPr lang="en-US" dirty="0"/>
              <a:t>Cache block = 8 doubles</a:t>
            </a:r>
          </a:p>
          <a:p>
            <a:pPr lvl="1"/>
            <a:r>
              <a:rPr lang="en-US" dirty="0"/>
              <a:t>Cache size C &lt;&lt; </a:t>
            </a:r>
            <a:r>
              <a:rPr lang="en-US" i="1" dirty="0"/>
              <a:t>n</a:t>
            </a:r>
            <a:r>
              <a:rPr lang="en-US" dirty="0"/>
              <a:t> (much smaller than n)</a:t>
            </a:r>
          </a:p>
          <a:p>
            <a:pPr lvl="1"/>
            <a:r>
              <a:rPr lang="en-US" dirty="0"/>
              <a:t>Three blocks       fit into cache: 3B</a:t>
            </a:r>
            <a:r>
              <a:rPr lang="en-US" baseline="30000" dirty="0"/>
              <a:t>2</a:t>
            </a:r>
            <a:r>
              <a:rPr lang="en-US" dirty="0"/>
              <a:t> &lt; C</a:t>
            </a:r>
          </a:p>
          <a:p>
            <a:endParaRPr lang="en-US" dirty="0"/>
          </a:p>
          <a:p>
            <a:r>
              <a:rPr lang="en-US" dirty="0"/>
              <a:t>Second (block) iteration:</a:t>
            </a:r>
          </a:p>
          <a:p>
            <a:pPr lvl="1"/>
            <a:r>
              <a:rPr lang="en-US" dirty="0"/>
              <a:t>Same as first iteration</a:t>
            </a:r>
          </a:p>
          <a:p>
            <a:pPr lvl="1"/>
            <a:r>
              <a:rPr lang="en-US" dirty="0"/>
              <a:t>2</a:t>
            </a:r>
            <a:r>
              <a:rPr lang="en-US" i="1" dirty="0"/>
              <a:t>n</a:t>
            </a:r>
            <a:r>
              <a:rPr lang="en-US" dirty="0"/>
              <a:t>/B x B</a:t>
            </a:r>
            <a:r>
              <a:rPr lang="en-US" baseline="30000" dirty="0"/>
              <a:t>2</a:t>
            </a:r>
            <a:r>
              <a:rPr lang="en-US" dirty="0"/>
              <a:t>/8 = </a:t>
            </a:r>
            <a:r>
              <a:rPr lang="en-US" i="1" dirty="0" err="1"/>
              <a:t>n</a:t>
            </a:r>
            <a:r>
              <a:rPr lang="en-US" dirty="0" err="1"/>
              <a:t>B</a:t>
            </a:r>
            <a:r>
              <a:rPr lang="en-US" dirty="0"/>
              <a:t>/4</a:t>
            </a:r>
          </a:p>
          <a:p>
            <a:pPr lvl="1"/>
            <a:endParaRPr lang="en-US" dirty="0"/>
          </a:p>
          <a:p>
            <a:pPr lvl="1">
              <a:buNone/>
            </a:pPr>
            <a:endParaRPr lang="en-US" dirty="0"/>
          </a:p>
          <a:p>
            <a:r>
              <a:rPr lang="en-US" dirty="0"/>
              <a:t>Total misses:</a:t>
            </a:r>
          </a:p>
          <a:p>
            <a:pPr lvl="1"/>
            <a:r>
              <a:rPr lang="en-US" i="1" dirty="0" err="1"/>
              <a:t>n</a:t>
            </a:r>
            <a:r>
              <a:rPr lang="en-US" dirty="0" err="1"/>
              <a:t>B</a:t>
            </a:r>
            <a:r>
              <a:rPr lang="en-US" dirty="0"/>
              <a:t>/4 * (</a:t>
            </a:r>
            <a:r>
              <a:rPr lang="en-US" i="1" dirty="0"/>
              <a:t>n</a:t>
            </a:r>
            <a:r>
              <a:rPr lang="en-US" dirty="0"/>
              <a:t>/B)</a:t>
            </a:r>
            <a:r>
              <a:rPr lang="en-US" baseline="30000" dirty="0"/>
              <a:t>2</a:t>
            </a:r>
            <a:r>
              <a:rPr lang="en-US" dirty="0"/>
              <a:t> =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/(4B)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4004512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3434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374056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264401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476067" y="41994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7016583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 bwMode="auto">
          <a:xfrm rot="16200000" flipV="1">
            <a:off x="7638479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1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n/B blocks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8366125" cy="4972050"/>
          </a:xfrm>
        </p:spPr>
        <p:txBody>
          <a:bodyPr/>
          <a:lstStyle/>
          <a:p>
            <a:r>
              <a:rPr lang="en-US" dirty="0"/>
              <a:t>No blocking: (9/8)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  misses</a:t>
            </a:r>
            <a:endParaRPr lang="en-US" baseline="30000" dirty="0"/>
          </a:p>
          <a:p>
            <a:r>
              <a:rPr lang="en-US" dirty="0"/>
              <a:t>Blocking:  (1/(4B)) </a:t>
            </a:r>
            <a:r>
              <a:rPr lang="en-US" i="1" dirty="0"/>
              <a:t>n</a:t>
            </a:r>
            <a:r>
              <a:rPr lang="en-US" baseline="30000" dirty="0"/>
              <a:t>3</a:t>
            </a:r>
            <a:r>
              <a:rPr lang="en-US" dirty="0"/>
              <a:t>  misses</a:t>
            </a:r>
          </a:p>
          <a:p>
            <a:endParaRPr lang="en-US" dirty="0"/>
          </a:p>
          <a:p>
            <a:r>
              <a:rPr lang="en-US" dirty="0"/>
              <a:t>Use largest block size B, such that B satisfies 3B</a:t>
            </a:r>
            <a:r>
              <a:rPr lang="en-US" baseline="30000" dirty="0"/>
              <a:t>2</a:t>
            </a:r>
            <a:r>
              <a:rPr lang="en-US" dirty="0"/>
              <a:t> &lt; C</a:t>
            </a:r>
          </a:p>
          <a:p>
            <a:pPr lvl="1"/>
            <a:r>
              <a:rPr lang="en-US" sz="1600" b="0" dirty="0"/>
              <a:t>Fit three blocks in cache!  </a:t>
            </a:r>
            <a:r>
              <a:rPr lang="en-US" sz="1600" dirty="0"/>
              <a:t>Two input, </a:t>
            </a:r>
            <a:r>
              <a:rPr lang="en-US" sz="1600"/>
              <a:t>one output.</a:t>
            </a:r>
            <a:endParaRPr lang="en-US" sz="1600" b="0" dirty="0"/>
          </a:p>
          <a:p>
            <a:endParaRPr lang="en-US" dirty="0"/>
          </a:p>
          <a:p>
            <a:r>
              <a:rPr lang="en-US" dirty="0"/>
              <a:t>Reason for dramatic difference:</a:t>
            </a:r>
          </a:p>
          <a:p>
            <a:pPr lvl="1"/>
            <a:r>
              <a:rPr lang="en-US" dirty="0"/>
              <a:t>Matrix multiplication has inherent temporal locality:</a:t>
            </a:r>
          </a:p>
          <a:p>
            <a:pPr lvl="2"/>
            <a:r>
              <a:rPr lang="en-US" dirty="0"/>
              <a:t>Input data: 3</a:t>
            </a:r>
            <a:r>
              <a:rPr lang="en-US" i="1" dirty="0"/>
              <a:t>n</a:t>
            </a:r>
            <a:r>
              <a:rPr lang="en-US" baseline="30000" dirty="0"/>
              <a:t>2</a:t>
            </a:r>
            <a:r>
              <a:rPr lang="en-US" dirty="0"/>
              <a:t>, computation 2</a:t>
            </a:r>
            <a:r>
              <a:rPr lang="en-US" i="1" dirty="0"/>
              <a:t>n</a:t>
            </a:r>
            <a:r>
              <a:rPr lang="en-US" baseline="30000" dirty="0"/>
              <a:t>3</a:t>
            </a:r>
          </a:p>
          <a:p>
            <a:pPr lvl="2"/>
            <a:r>
              <a:rPr lang="en-US" dirty="0"/>
              <a:t>Every array elements used O(</a:t>
            </a:r>
            <a:r>
              <a:rPr lang="en-US" i="1" dirty="0"/>
              <a:t>n</a:t>
            </a:r>
            <a:r>
              <a:rPr lang="en-US" dirty="0"/>
              <a:t>) times!</a:t>
            </a:r>
          </a:p>
          <a:p>
            <a:pPr lvl="1"/>
            <a:r>
              <a:rPr lang="en-US" dirty="0"/>
              <a:t>But program has to be written properly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Summary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memories can have significant performance impact</a:t>
            </a:r>
          </a:p>
          <a:p>
            <a:endParaRPr lang="en-US" dirty="0"/>
          </a:p>
          <a:p>
            <a:r>
              <a:rPr lang="en-US" dirty="0"/>
              <a:t>You can write your programs to exploit this!</a:t>
            </a:r>
          </a:p>
          <a:p>
            <a:pPr lvl="1"/>
            <a:r>
              <a:rPr lang="en-US" dirty="0"/>
              <a:t>Focus on the inner loops, where bulk of computations and memory accesses occur. </a:t>
            </a:r>
          </a:p>
          <a:p>
            <a:pPr lvl="1"/>
            <a:r>
              <a:rPr lang="en-US" dirty="0"/>
              <a:t>Try to maximize spatial locality by reading data objects sequentially with stride 1.</a:t>
            </a:r>
          </a:p>
          <a:p>
            <a:pPr lvl="1"/>
            <a:r>
              <a:rPr lang="en-US" dirty="0"/>
              <a:t>Try to maximize temporal locality by using a data object as often as possible once it’s read from memory. </a:t>
            </a:r>
          </a:p>
        </p:txBody>
      </p:sp>
    </p:spTree>
    <p:extLst>
      <p:ext uri="{BB962C8B-B14F-4D97-AF65-F5344CB8AC3E}">
        <p14:creationId xmlns:p14="http://schemas.microsoft.com/office/powerpoint/2010/main" val="3757263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164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Chart 23"/>
          <p:cNvGraphicFramePr>
            <a:graphicFrameLocks noGrp="1" noChangeAspect="1"/>
          </p:cNvGraphicFramePr>
          <p:nvPr/>
        </p:nvGraphicFramePr>
        <p:xfrm>
          <a:off x="742950" y="1197678"/>
          <a:ext cx="7567606" cy="514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/>
              <a:t>The Memory Mountain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28600" y="2852228"/>
            <a:ext cx="4495800" cy="2691560"/>
            <a:chOff x="152400" y="2876551"/>
            <a:chExt cx="4495800" cy="2691560"/>
          </a:xfrm>
        </p:grpSpPr>
        <p:sp>
          <p:nvSpPr>
            <p:cNvPr id="62" name="TextBox 61"/>
            <p:cNvSpPr txBox="1"/>
            <p:nvPr/>
          </p:nvSpPr>
          <p:spPr>
            <a:xfrm>
              <a:off x="152400" y="4737114"/>
              <a:ext cx="990600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Slopes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spatial locality</a:t>
              </a:r>
            </a:p>
          </p:txBody>
        </p:sp>
        <p:cxnSp>
          <p:nvCxnSpPr>
            <p:cNvPr id="63" name="Straight Arrow Connector 62"/>
            <p:cNvCxnSpPr>
              <a:stCxn id="62" idx="3"/>
            </p:cNvCxnSpPr>
            <p:nvPr/>
          </p:nvCxnSpPr>
          <p:spPr bwMode="auto">
            <a:xfrm flipV="1">
              <a:off x="1143000" y="2876551"/>
              <a:ext cx="3505200" cy="2276062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/>
            <p:cNvCxnSpPr>
              <a:stCxn id="62" idx="3"/>
            </p:cNvCxnSpPr>
            <p:nvPr/>
          </p:nvCxnSpPr>
          <p:spPr bwMode="auto">
            <a:xfrm flipV="1">
              <a:off x="1143000" y="4523783"/>
              <a:ext cx="1390650" cy="62883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/>
            <p:cNvCxnSpPr>
              <a:stCxn id="62" idx="3"/>
            </p:cNvCxnSpPr>
            <p:nvPr/>
          </p:nvCxnSpPr>
          <p:spPr bwMode="auto">
            <a:xfrm flipV="1">
              <a:off x="1143000" y="3591017"/>
              <a:ext cx="2590800" cy="156159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9" name="Group 68"/>
          <p:cNvGrpSpPr/>
          <p:nvPr/>
        </p:nvGrpSpPr>
        <p:grpSpPr>
          <a:xfrm>
            <a:off x="4227350" y="2180051"/>
            <a:ext cx="4764250" cy="3594569"/>
            <a:chOff x="3770150" y="2180051"/>
            <a:chExt cx="4764250" cy="3594569"/>
          </a:xfrm>
        </p:grpSpPr>
        <p:sp>
          <p:nvSpPr>
            <p:cNvPr id="54" name="TextBox 53"/>
            <p:cNvSpPr txBox="1"/>
            <p:nvPr/>
          </p:nvSpPr>
          <p:spPr>
            <a:xfrm>
              <a:off x="7163568" y="3406973"/>
              <a:ext cx="1370832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Ridges </a:t>
              </a:r>
            </a:p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of temporal locality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5928733" y="2180051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L1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770150" y="5312955"/>
              <a:ext cx="846707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Mem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5424651" y="3653195"/>
              <a:ext cx="470000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L2</a:t>
              </a: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4619646" y="4460740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L3</a:t>
              </a:r>
            </a:p>
          </p:txBody>
        </p:sp>
        <p:cxnSp>
          <p:nvCxnSpPr>
            <p:cNvPr id="59" name="Straight Arrow Connector 58"/>
            <p:cNvCxnSpPr>
              <a:stCxn id="54" idx="1"/>
              <a:endCxn id="55" idx="3"/>
            </p:cNvCxnSpPr>
            <p:nvPr/>
          </p:nvCxnSpPr>
          <p:spPr bwMode="auto">
            <a:xfrm flipH="1" flipV="1">
              <a:off x="6398734" y="2410884"/>
              <a:ext cx="764834" cy="1411588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Straight Arrow Connector 59"/>
            <p:cNvCxnSpPr>
              <a:stCxn id="54" idx="1"/>
              <a:endCxn id="57" idx="3"/>
            </p:cNvCxnSpPr>
            <p:nvPr/>
          </p:nvCxnSpPr>
          <p:spPr bwMode="auto">
            <a:xfrm flipH="1">
              <a:off x="5894651" y="3822472"/>
              <a:ext cx="1268917" cy="6155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/>
            <p:cNvCxnSpPr>
              <a:stCxn id="54" idx="1"/>
              <a:endCxn id="58" idx="3"/>
            </p:cNvCxnSpPr>
            <p:nvPr/>
          </p:nvCxnSpPr>
          <p:spPr bwMode="auto">
            <a:xfrm flipH="1">
              <a:off x="5089647" y="3822472"/>
              <a:ext cx="2073921" cy="869101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Straight Arrow Connector 65"/>
            <p:cNvCxnSpPr>
              <a:stCxn id="54" idx="1"/>
              <a:endCxn id="56" idx="3"/>
            </p:cNvCxnSpPr>
            <p:nvPr/>
          </p:nvCxnSpPr>
          <p:spPr bwMode="auto">
            <a:xfrm flipH="1">
              <a:off x="4616857" y="3822472"/>
              <a:ext cx="2546711" cy="172131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" name="Group 11"/>
          <p:cNvGrpSpPr/>
          <p:nvPr/>
        </p:nvGrpSpPr>
        <p:grpSpPr>
          <a:xfrm>
            <a:off x="0" y="1116425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i5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367787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General Cache Concepts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rgbClr val="DEDFF5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32" name="Text Box 19"/>
          <p:cNvSpPr txBox="1">
            <a:spLocks noChangeArrowheads="1"/>
          </p:cNvSpPr>
          <p:nvPr/>
        </p:nvSpPr>
        <p:spPr bwMode="auto">
          <a:xfrm>
            <a:off x="5635242" y="4147318"/>
            <a:ext cx="3199956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Larger, slower, cheaper memory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dirty="0">
                <a:latin typeface="Calibri" pitchFamily="34" charset="0"/>
              </a:rPr>
              <a:t>v</a:t>
            </a:r>
            <a:r>
              <a:rPr lang="en-GB" sz="1600" b="1" dirty="0">
                <a:latin typeface="Calibri" pitchFamily="34" charset="0"/>
              </a:rPr>
              <a:t>iewed as partitioned into “blocks”</a:t>
            </a:r>
          </a:p>
        </p:txBody>
      </p:sp>
      <p:sp>
        <p:nvSpPr>
          <p:cNvPr id="33" name="Text Box 22"/>
          <p:cNvSpPr txBox="1">
            <a:spLocks noChangeArrowheads="1"/>
          </p:cNvSpPr>
          <p:nvPr/>
        </p:nvSpPr>
        <p:spPr bwMode="auto">
          <a:xfrm>
            <a:off x="3942800" y="3232918"/>
            <a:ext cx="2839000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Data is copied in block-sized transfer units</a:t>
            </a: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562600" y="2166311"/>
            <a:ext cx="2930908" cy="81836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Smaller, faster, more expensive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memory caches a  subset of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the blocks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5589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8" grpId="1" animBg="1"/>
      <p:bldP spid="3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 noGrp="1"/>
          </p:cNvGraphicFramePr>
          <p:nvPr/>
        </p:nvGraphicFramePr>
        <p:xfrm>
          <a:off x="285750" y="1752600"/>
          <a:ext cx="6631517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Cache Capacity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95067" y="3733800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Slice through memory mountain with stride=8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5638800" y="1905000"/>
            <a:ext cx="8382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L1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1905000"/>
            <a:ext cx="1066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L2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2743200" y="1905000"/>
            <a:ext cx="1828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L3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1905000"/>
            <a:ext cx="15240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Calibri" pitchFamily="34" charset="0"/>
              </a:rPr>
              <a:t>Main Memory</a:t>
            </a:r>
          </a:p>
        </p:txBody>
      </p:sp>
    </p:spTree>
    <p:extLst>
      <p:ext uri="{BB962C8B-B14F-4D97-AF65-F5344CB8AC3E}">
        <p14:creationId xmlns:p14="http://schemas.microsoft.com/office/powerpoint/2010/main" val="23106840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/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Cache Block Size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5" name="Left Brace 4"/>
          <p:cNvSpPr/>
          <p:nvPr/>
        </p:nvSpPr>
        <p:spPr bwMode="auto">
          <a:xfrm rot="5400000">
            <a:off x="5981700" y="3431695"/>
            <a:ext cx="381000" cy="2133600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77496" y="2780268"/>
            <a:ext cx="1599304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Miss rate = s/8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83200" y="3786170"/>
            <a:ext cx="1586680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Miss rate = 1.0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Stride s</a:t>
            </a:r>
          </a:p>
        </p:txBody>
      </p:sp>
    </p:spTree>
    <p:extLst>
      <p:ext uri="{BB962C8B-B14F-4D97-AF65-F5344CB8AC3E}">
        <p14:creationId xmlns:p14="http://schemas.microsoft.com/office/powerpoint/2010/main" val="1883722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/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/>
              <a:t>Modeling Block Size Effects from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i7 </a:t>
            </a:r>
            <a:r>
              <a:rPr lang="en-US" sz="1800" dirty="0" err="1">
                <a:latin typeface="Calibri" panose="020F0502020204030204" pitchFamily="34" charset="0"/>
              </a:rPr>
              <a:t>Haswell</a:t>
            </a:r>
            <a:endParaRPr lang="en-US" sz="1800" dirty="0">
              <a:latin typeface="Calibri" panose="020F0502020204030204" pitchFamily="34" charset="0"/>
            </a:endParaRP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733800" y="2286000"/>
          <a:ext cx="4765675" cy="1157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Equation" r:id="rId4" imgW="3873500" imgH="939800" progId="Equation.3">
                  <p:embed/>
                </p:oleObj>
              </mc:Choice>
              <mc:Fallback>
                <p:oleObj name="Equation" r:id="rId4" imgW="3873500" imgH="9398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2286000"/>
                        <a:ext cx="4765675" cy="1157288"/>
                      </a:xfrm>
                      <a:prstGeom prst="rect">
                        <a:avLst/>
                      </a:prstGeom>
                      <a:solidFill>
                        <a:srgbClr val="F6F5BD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Stride s</a:t>
            </a:r>
          </a:p>
        </p:txBody>
      </p:sp>
    </p:spTree>
    <p:extLst>
      <p:ext uri="{BB962C8B-B14F-4D97-AF65-F5344CB8AC3E}">
        <p14:creationId xmlns:p14="http://schemas.microsoft.com/office/powerpoint/2010/main" val="10071425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Chart 24"/>
          <p:cNvGraphicFramePr>
            <a:graphicFrameLocks noGrp="1" noChangeAspect="1"/>
          </p:cNvGraphicFramePr>
          <p:nvPr/>
        </p:nvGraphicFramePr>
        <p:xfrm>
          <a:off x="285750" y="734568"/>
          <a:ext cx="8248650" cy="5609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TextBox 66"/>
          <p:cNvSpPr txBox="1"/>
          <p:nvPr/>
        </p:nvSpPr>
        <p:spPr>
          <a:xfrm>
            <a:off x="1505298" y="1116425"/>
            <a:ext cx="1237902" cy="58477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>
                <a:solidFill>
                  <a:srgbClr val="C00000"/>
                </a:solidFill>
              </a:rPr>
              <a:t>No prefetching</a:t>
            </a:r>
          </a:p>
        </p:txBody>
      </p:sp>
      <p:cxnSp>
        <p:nvCxnSpPr>
          <p:cNvPr id="68" name="Straight Arrow Connector 67"/>
          <p:cNvCxnSpPr/>
          <p:nvPr/>
        </p:nvCxnSpPr>
        <p:spPr bwMode="auto">
          <a:xfrm>
            <a:off x="2743200" y="1295400"/>
            <a:ext cx="704502" cy="137160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  <a:solidFill>
            <a:srgbClr val="FFFFFF"/>
          </a:solidFill>
        </p:spPr>
        <p:txBody>
          <a:bodyPr/>
          <a:lstStyle/>
          <a:p>
            <a:r>
              <a:rPr lang="en-US" dirty="0"/>
              <a:t>2008 Memory Mountain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7669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latin typeface="Calibri" panose="020F0502020204030204" pitchFamily="34" charset="0"/>
              </a:rPr>
              <a:t>Core 2 Duo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2.4 GHz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6MB L2 cache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42733518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59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dirty="0"/>
              <a:t>)</a:t>
            </a:r>
          </a:p>
        </p:txBody>
      </p:sp>
      <p:sp>
        <p:nvSpPr>
          <p:cNvPr id="172035" name="Rectangle 3"/>
          <p:cNvSpPr>
            <a:spLocks noChangeArrowheads="1"/>
          </p:cNvSpPr>
          <p:nvPr/>
        </p:nvSpPr>
        <p:spPr bwMode="auto">
          <a:xfrm>
            <a:off x="300038" y="1779588"/>
            <a:ext cx="47212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jik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(k=0; k&lt;n; k++)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c[i][j] = sum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2036" name="Rectangle 4"/>
          <p:cNvSpPr>
            <a:spLocks noChangeArrowheads="1"/>
          </p:cNvSpPr>
          <p:nvPr/>
        </p:nvSpPr>
        <p:spPr bwMode="auto">
          <a:xfrm>
            <a:off x="55689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7" name="Rectangle 5"/>
          <p:cNvSpPr>
            <a:spLocks noChangeArrowheads="1"/>
          </p:cNvSpPr>
          <p:nvPr/>
        </p:nvSpPr>
        <p:spPr bwMode="auto">
          <a:xfrm>
            <a:off x="6788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8" name="Rectangle 6"/>
          <p:cNvSpPr>
            <a:spLocks noChangeArrowheads="1"/>
          </p:cNvSpPr>
          <p:nvPr/>
        </p:nvSpPr>
        <p:spPr bwMode="auto">
          <a:xfrm>
            <a:off x="7931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9" name="Rectangle 7"/>
          <p:cNvSpPr>
            <a:spLocks noChangeArrowheads="1"/>
          </p:cNvSpPr>
          <p:nvPr/>
        </p:nvSpPr>
        <p:spPr bwMode="auto">
          <a:xfrm>
            <a:off x="5700713" y="3235325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2040" name="Rectangle 8"/>
          <p:cNvSpPr>
            <a:spLocks noChangeArrowheads="1"/>
          </p:cNvSpPr>
          <p:nvPr/>
        </p:nvSpPr>
        <p:spPr bwMode="auto">
          <a:xfrm>
            <a:off x="6919913" y="3235325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2041" name="Rectangle 9"/>
          <p:cNvSpPr>
            <a:spLocks noChangeArrowheads="1"/>
          </p:cNvSpPr>
          <p:nvPr/>
        </p:nvSpPr>
        <p:spPr bwMode="auto">
          <a:xfrm>
            <a:off x="8077200" y="3235325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2042" name="Line 10"/>
          <p:cNvSpPr>
            <a:spLocks noChangeShapeType="1"/>
          </p:cNvSpPr>
          <p:nvPr/>
        </p:nvSpPr>
        <p:spPr bwMode="auto">
          <a:xfrm>
            <a:off x="7010400" y="2660650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3" name="Line 11"/>
          <p:cNvSpPr>
            <a:spLocks noChangeShapeType="1"/>
          </p:cNvSpPr>
          <p:nvPr/>
        </p:nvSpPr>
        <p:spPr bwMode="auto">
          <a:xfrm>
            <a:off x="5575300" y="3028950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4" name="Rectangle 12"/>
          <p:cNvSpPr>
            <a:spLocks noChangeArrowheads="1"/>
          </p:cNvSpPr>
          <p:nvPr/>
        </p:nvSpPr>
        <p:spPr bwMode="auto">
          <a:xfrm>
            <a:off x="6157913" y="2854325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2045" name="Rectangle 13"/>
          <p:cNvSpPr>
            <a:spLocks noChangeArrowheads="1"/>
          </p:cNvSpPr>
          <p:nvPr/>
        </p:nvSpPr>
        <p:spPr bwMode="auto">
          <a:xfrm>
            <a:off x="6767513" y="2320925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2046" name="Rectangle 14"/>
          <p:cNvSpPr>
            <a:spLocks noChangeArrowheads="1"/>
          </p:cNvSpPr>
          <p:nvPr/>
        </p:nvSpPr>
        <p:spPr bwMode="auto">
          <a:xfrm>
            <a:off x="8089900" y="296545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7" name="Rectangle 15"/>
          <p:cNvSpPr>
            <a:spLocks noChangeArrowheads="1"/>
          </p:cNvSpPr>
          <p:nvPr/>
        </p:nvSpPr>
        <p:spPr bwMode="auto">
          <a:xfrm>
            <a:off x="7910513" y="2625725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2048" name="Rectangle 16"/>
          <p:cNvSpPr>
            <a:spLocks noChangeArrowheads="1"/>
          </p:cNvSpPr>
          <p:nvPr/>
        </p:nvSpPr>
        <p:spPr bwMode="auto">
          <a:xfrm>
            <a:off x="5548313" y="1787525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2050" name="Rectangle 18"/>
          <p:cNvSpPr>
            <a:spLocks noChangeArrowheads="1"/>
          </p:cNvSpPr>
          <p:nvPr/>
        </p:nvSpPr>
        <p:spPr bwMode="auto">
          <a:xfrm>
            <a:off x="5334000" y="4244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2051" name="Line 19"/>
          <p:cNvSpPr>
            <a:spLocks noChangeShapeType="1"/>
          </p:cNvSpPr>
          <p:nvPr/>
        </p:nvSpPr>
        <p:spPr bwMode="auto">
          <a:xfrm flipV="1">
            <a:off x="5891213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3" name="Rectangle 21"/>
          <p:cNvSpPr>
            <a:spLocks noChangeArrowheads="1"/>
          </p:cNvSpPr>
          <p:nvPr/>
        </p:nvSpPr>
        <p:spPr bwMode="auto">
          <a:xfrm>
            <a:off x="6535738" y="4244975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2054" name="Line 22"/>
          <p:cNvSpPr>
            <a:spLocks noChangeShapeType="1"/>
          </p:cNvSpPr>
          <p:nvPr/>
        </p:nvSpPr>
        <p:spPr bwMode="auto">
          <a:xfrm flipV="1">
            <a:off x="7092951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6" name="Rectangle 24"/>
          <p:cNvSpPr>
            <a:spLocks noChangeArrowheads="1"/>
          </p:cNvSpPr>
          <p:nvPr/>
        </p:nvSpPr>
        <p:spPr bwMode="auto">
          <a:xfrm>
            <a:off x="7884466" y="4244975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2057" name="Line 25"/>
          <p:cNvSpPr>
            <a:spLocks noChangeShapeType="1"/>
          </p:cNvSpPr>
          <p:nvPr/>
        </p:nvSpPr>
        <p:spPr bwMode="auto">
          <a:xfrm flipV="1">
            <a:off x="8223251" y="3587750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8" name="Rectangle 26"/>
          <p:cNvSpPr>
            <a:spLocks noChangeArrowheads="1"/>
          </p:cNvSpPr>
          <p:nvPr/>
        </p:nvSpPr>
        <p:spPr bwMode="auto">
          <a:xfrm>
            <a:off x="444500" y="4868863"/>
            <a:ext cx="5446713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0.25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4256291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1059134774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7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dirty="0"/>
              <a:t>)</a:t>
            </a:r>
          </a:p>
        </p:txBody>
      </p:sp>
      <p:sp>
        <p:nvSpPr>
          <p:cNvPr id="174083" name="Rectangle 3"/>
          <p:cNvSpPr>
            <a:spLocks noChangeArrowheads="1"/>
          </p:cNvSpPr>
          <p:nvPr/>
        </p:nvSpPr>
        <p:spPr bwMode="auto">
          <a:xfrm>
            <a:off x="490538" y="1757363"/>
            <a:ext cx="43148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ikj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a[i][k];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r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4084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5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6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7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4088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4089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4090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4091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2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3" name="Rectangle 13"/>
          <p:cNvSpPr>
            <a:spLocks noChangeArrowheads="1"/>
          </p:cNvSpPr>
          <p:nvPr/>
        </p:nvSpPr>
        <p:spPr bwMode="auto">
          <a:xfrm>
            <a:off x="5272088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(i,k)</a:t>
            </a:r>
          </a:p>
        </p:txBody>
      </p:sp>
      <p:sp>
        <p:nvSpPr>
          <p:cNvPr id="174094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4095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6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4098" name="Rectangle 18"/>
          <p:cNvSpPr>
            <a:spLocks noChangeArrowheads="1"/>
          </p:cNvSpPr>
          <p:nvPr/>
        </p:nvSpPr>
        <p:spPr bwMode="auto">
          <a:xfrm>
            <a:off x="6324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099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1" name="Rectangle 21"/>
          <p:cNvSpPr>
            <a:spLocks noChangeArrowheads="1"/>
          </p:cNvSpPr>
          <p:nvPr/>
        </p:nvSpPr>
        <p:spPr bwMode="auto">
          <a:xfrm>
            <a:off x="7467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102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4" name="Rectangle 24"/>
          <p:cNvSpPr>
            <a:spLocks noChangeArrowheads="1"/>
          </p:cNvSpPr>
          <p:nvPr/>
        </p:nvSpPr>
        <p:spPr bwMode="auto">
          <a:xfrm>
            <a:off x="5227638" y="40243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Fixed</a:t>
            </a:r>
          </a:p>
        </p:txBody>
      </p:sp>
      <p:sp>
        <p:nvSpPr>
          <p:cNvPr id="174105" name="Line 25"/>
          <p:cNvSpPr>
            <a:spLocks noChangeShapeType="1"/>
          </p:cNvSpPr>
          <p:nvPr/>
        </p:nvSpPr>
        <p:spPr bwMode="auto">
          <a:xfrm flipV="1">
            <a:off x="5632450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6" name="Rectangle 26"/>
          <p:cNvSpPr>
            <a:spLocks noChangeArrowheads="1"/>
          </p:cNvSpPr>
          <p:nvPr/>
        </p:nvSpPr>
        <p:spPr bwMode="auto">
          <a:xfrm>
            <a:off x="444500" y="4868863"/>
            <a:ext cx="51943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0.25	0.25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9718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3680148172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55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dirty="0"/>
              <a:t>)</a:t>
            </a:r>
          </a:p>
        </p:txBody>
      </p:sp>
      <p:sp>
        <p:nvSpPr>
          <p:cNvPr id="176131" name="Rectangle 3"/>
          <p:cNvSpPr>
            <a:spLocks noChangeArrowheads="1"/>
          </p:cNvSpPr>
          <p:nvPr/>
        </p:nvSpPr>
        <p:spPr bwMode="auto">
          <a:xfrm>
            <a:off x="617538" y="1782763"/>
            <a:ext cx="4518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kji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(i=0; i&lt;n; i++)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a[i][k] * r;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6132" name="Rectangle 4"/>
          <p:cNvSpPr>
            <a:spLocks noChangeArrowheads="1"/>
          </p:cNvSpPr>
          <p:nvPr/>
        </p:nvSpPr>
        <p:spPr bwMode="auto">
          <a:xfrm>
            <a:off x="56578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3" name="Rectangle 5"/>
          <p:cNvSpPr>
            <a:spLocks noChangeArrowheads="1"/>
          </p:cNvSpPr>
          <p:nvPr/>
        </p:nvSpPr>
        <p:spPr bwMode="auto">
          <a:xfrm>
            <a:off x="68770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4" name="Rectangle 6"/>
          <p:cNvSpPr>
            <a:spLocks noChangeArrowheads="1"/>
          </p:cNvSpPr>
          <p:nvPr/>
        </p:nvSpPr>
        <p:spPr bwMode="auto">
          <a:xfrm>
            <a:off x="80454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5" name="Rectangle 7"/>
          <p:cNvSpPr>
            <a:spLocks noChangeArrowheads="1"/>
          </p:cNvSpPr>
          <p:nvPr/>
        </p:nvSpPr>
        <p:spPr bwMode="auto">
          <a:xfrm>
            <a:off x="5789613" y="31242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6136" name="Rectangle 8"/>
          <p:cNvSpPr>
            <a:spLocks noChangeArrowheads="1"/>
          </p:cNvSpPr>
          <p:nvPr/>
        </p:nvSpPr>
        <p:spPr bwMode="auto">
          <a:xfrm>
            <a:off x="7008813" y="31242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6137" name="Rectangle 9"/>
          <p:cNvSpPr>
            <a:spLocks noChangeArrowheads="1"/>
          </p:cNvSpPr>
          <p:nvPr/>
        </p:nvSpPr>
        <p:spPr bwMode="auto">
          <a:xfrm>
            <a:off x="8229600" y="31242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6138" name="Rectangle 10"/>
          <p:cNvSpPr>
            <a:spLocks noChangeArrowheads="1"/>
          </p:cNvSpPr>
          <p:nvPr/>
        </p:nvSpPr>
        <p:spPr bwMode="auto">
          <a:xfrm>
            <a:off x="7974013" y="22733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6139" name="Rectangle 11"/>
          <p:cNvSpPr>
            <a:spLocks noChangeArrowheads="1"/>
          </p:cNvSpPr>
          <p:nvPr/>
        </p:nvSpPr>
        <p:spPr bwMode="auto">
          <a:xfrm>
            <a:off x="7010400" y="30067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0" name="Rectangle 12"/>
          <p:cNvSpPr>
            <a:spLocks noChangeArrowheads="1"/>
          </p:cNvSpPr>
          <p:nvPr/>
        </p:nvSpPr>
        <p:spPr bwMode="auto">
          <a:xfrm>
            <a:off x="6792913" y="2590800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6141" name="Rectangle 13"/>
          <p:cNvSpPr>
            <a:spLocks noChangeArrowheads="1"/>
          </p:cNvSpPr>
          <p:nvPr/>
        </p:nvSpPr>
        <p:spPr bwMode="auto">
          <a:xfrm>
            <a:off x="5586413" y="18288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6142" name="Line 14"/>
          <p:cNvSpPr>
            <a:spLocks noChangeShapeType="1"/>
          </p:cNvSpPr>
          <p:nvPr/>
        </p:nvSpPr>
        <p:spPr bwMode="auto">
          <a:xfrm flipV="1">
            <a:off x="6121400" y="26003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3" name="Line 15"/>
          <p:cNvSpPr>
            <a:spLocks noChangeShapeType="1"/>
          </p:cNvSpPr>
          <p:nvPr/>
        </p:nvSpPr>
        <p:spPr bwMode="auto">
          <a:xfrm flipV="1">
            <a:off x="8204200" y="26130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4" name="Rectangle 16"/>
          <p:cNvSpPr>
            <a:spLocks noChangeArrowheads="1"/>
          </p:cNvSpPr>
          <p:nvPr/>
        </p:nvSpPr>
        <p:spPr bwMode="auto">
          <a:xfrm>
            <a:off x="5840413" y="22733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(*,k)</a:t>
            </a:r>
          </a:p>
        </p:txBody>
      </p:sp>
      <p:sp>
        <p:nvSpPr>
          <p:cNvPr id="176146" name="Rectangle 18"/>
          <p:cNvSpPr>
            <a:spLocks noChangeArrowheads="1"/>
          </p:cNvSpPr>
          <p:nvPr/>
        </p:nvSpPr>
        <p:spPr bwMode="auto">
          <a:xfrm>
            <a:off x="6817666" y="4165600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6147" name="Line 19"/>
          <p:cNvSpPr>
            <a:spLocks noChangeShapeType="1"/>
          </p:cNvSpPr>
          <p:nvPr/>
        </p:nvSpPr>
        <p:spPr bwMode="auto">
          <a:xfrm flipV="1">
            <a:off x="7156451" y="350996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9" name="Rectangle 21"/>
          <p:cNvSpPr>
            <a:spLocks noChangeArrowheads="1"/>
          </p:cNvSpPr>
          <p:nvPr/>
        </p:nvSpPr>
        <p:spPr bwMode="auto">
          <a:xfrm>
            <a:off x="5410200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6150" name="Line 22"/>
          <p:cNvSpPr>
            <a:spLocks noChangeShapeType="1"/>
          </p:cNvSpPr>
          <p:nvPr/>
        </p:nvSpPr>
        <p:spPr bwMode="auto">
          <a:xfrm flipV="1">
            <a:off x="59674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2" name="Rectangle 24"/>
          <p:cNvSpPr>
            <a:spLocks noChangeArrowheads="1"/>
          </p:cNvSpPr>
          <p:nvPr/>
        </p:nvSpPr>
        <p:spPr bwMode="auto">
          <a:xfrm>
            <a:off x="7924001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6153" name="Line 25"/>
          <p:cNvSpPr>
            <a:spLocks noChangeShapeType="1"/>
          </p:cNvSpPr>
          <p:nvPr/>
        </p:nvSpPr>
        <p:spPr bwMode="auto">
          <a:xfrm flipV="1">
            <a:off x="84058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4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283174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043487" y="6015335"/>
            <a:ext cx="40243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Block size = 32B (four doubles)</a:t>
            </a:r>
          </a:p>
        </p:txBody>
      </p:sp>
    </p:spTree>
    <p:extLst>
      <p:ext uri="{BB962C8B-B14F-4D97-AF65-F5344CB8AC3E}">
        <p14:creationId xmlns:p14="http://schemas.microsoft.com/office/powerpoint/2010/main" val="331267858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Cache Concepts: Hit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Data in block b is needed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14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7338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154670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>
                <a:solidFill>
                  <a:srgbClr val="C00000"/>
                </a:solidFill>
                <a:latin typeface="Calibri" pitchFamily="34" charset="0"/>
              </a:rPr>
              <a:t>Hit!</a:t>
            </a:r>
            <a:endParaRPr lang="en-GB" sz="2000" b="1" i="1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89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7" grpId="0" animBg="1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Cache Concepts: Miss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Data in block b is needed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12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569847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not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solidFill>
                  <a:srgbClr val="C00000"/>
                </a:solidFill>
                <a:latin typeface="Calibri" pitchFamily="34" charset="0"/>
              </a:rPr>
              <a:t>Miss!</a:t>
            </a: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943600" y="3200400"/>
            <a:ext cx="2585173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fetched from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>
                <a:latin typeface="Calibri" pitchFamily="34" charset="0"/>
              </a:rPr>
              <a:t>memory</a:t>
            </a:r>
            <a:endParaRPr lang="en-GB" sz="2000" b="1" i="1" dirty="0">
              <a:latin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997172" y="3395246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Calibri" pitchFamily="34" charset="0"/>
              </a:rPr>
              <a:t>Request: 12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8956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Calibri" pitchFamily="34" charset="0"/>
              </a:rPr>
              <a:t>12</a:t>
            </a:r>
          </a:p>
        </p:txBody>
      </p:sp>
      <p:sp>
        <p:nvSpPr>
          <p:cNvPr id="42" name="Text Box 29"/>
          <p:cNvSpPr txBox="1">
            <a:spLocks noChangeArrowheads="1"/>
          </p:cNvSpPr>
          <p:nvPr/>
        </p:nvSpPr>
        <p:spPr bwMode="auto">
          <a:xfrm>
            <a:off x="5943600" y="4191000"/>
            <a:ext cx="2810939" cy="175355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>
                <a:latin typeface="Calibri" pitchFamily="34" charset="0"/>
              </a:rPr>
              <a:t>Block b is stored in cache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>
                <a:solidFill>
                  <a:srgbClr val="C00000"/>
                </a:solidFill>
                <a:latin typeface="Calibri" pitchFamily="34" charset="0"/>
              </a:rPr>
              <a:t>Placement policy:</a:t>
            </a:r>
            <a:br>
              <a:rPr lang="en-GB" sz="1800" b="0" dirty="0"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determines where b goes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>
                <a:solidFill>
                  <a:srgbClr val="C00000"/>
                </a:solidFill>
                <a:latin typeface="Calibri" pitchFamily="34" charset="0"/>
              </a:rPr>
              <a:t>Replacement policy:</a:t>
            </a:r>
            <a:br>
              <a:rPr lang="en-GB" sz="1800" b="0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determines which block</a:t>
            </a:r>
            <a:br>
              <a:rPr lang="en-GB" sz="1800" b="0" dirty="0">
                <a:latin typeface="Calibri" pitchFamily="34" charset="0"/>
              </a:rPr>
            </a:br>
            <a:r>
              <a:rPr lang="en-GB" sz="1800" b="0" dirty="0">
                <a:latin typeface="Calibri" pitchFamily="34" charset="0"/>
              </a:rPr>
              <a:t>gets evicted (victim)</a:t>
            </a:r>
          </a:p>
        </p:txBody>
      </p:sp>
    </p:spTree>
    <p:extLst>
      <p:ext uri="{BB962C8B-B14F-4D97-AF65-F5344CB8AC3E}">
        <p14:creationId xmlns:p14="http://schemas.microsoft.com/office/powerpoint/2010/main" val="239396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8" grpId="0"/>
      <p:bldP spid="34" grpId="0"/>
      <p:bldP spid="36" grpId="0"/>
      <p:bldP spid="37" grpId="0" animBg="1"/>
      <p:bldP spid="38" grpId="0" animBg="1"/>
      <p:bldP spid="38" grpId="1" animBg="1"/>
      <p:bldP spid="39" grpId="0" animBg="1"/>
      <p:bldP spid="42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Recall: General Caching Concepts: </a:t>
            </a:r>
            <a:br>
              <a:rPr lang="en-US" dirty="0"/>
            </a:br>
            <a:r>
              <a:rPr lang="en-US" dirty="0"/>
              <a:t>3 Types of Cache Misses</a:t>
            </a:r>
          </a:p>
        </p:txBody>
      </p:sp>
      <p:sp>
        <p:nvSpPr>
          <p:cNvPr id="1382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96875" y="1733550"/>
            <a:ext cx="8518525" cy="497205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Cold (compulsory) miss</a:t>
            </a:r>
          </a:p>
          <a:p>
            <a:pPr lvl="1"/>
            <a:r>
              <a:rPr lang="en-US" dirty="0"/>
              <a:t>Cold misses occur because the cache starts empty and this is the first reference to the block.</a:t>
            </a:r>
          </a:p>
          <a:p>
            <a:r>
              <a:rPr lang="en-US" dirty="0">
                <a:solidFill>
                  <a:srgbClr val="C00000"/>
                </a:solidFill>
              </a:rPr>
              <a:t>Capacity miss</a:t>
            </a:r>
          </a:p>
          <a:p>
            <a:pPr lvl="1"/>
            <a:r>
              <a:rPr lang="en-US" dirty="0"/>
              <a:t>Occurs when the set of active cache blocks (</a:t>
            </a:r>
            <a:r>
              <a:rPr lang="en-US" dirty="0">
                <a:solidFill>
                  <a:srgbClr val="C00000"/>
                </a:solidFill>
              </a:rPr>
              <a:t>working set</a:t>
            </a:r>
            <a:r>
              <a:rPr lang="en-US" dirty="0"/>
              <a:t>) is larger than the cache.</a:t>
            </a:r>
          </a:p>
          <a:p>
            <a:r>
              <a:rPr lang="en-US" dirty="0">
                <a:solidFill>
                  <a:srgbClr val="C00000"/>
                </a:solidFill>
              </a:rPr>
              <a:t>Conflict miss</a:t>
            </a:r>
          </a:p>
          <a:p>
            <a:pPr lvl="1"/>
            <a:r>
              <a:rPr lang="en-US" dirty="0"/>
              <a:t>Most caches limit blocks at level k+1 to a small subset (sometimes a singleton) of the block positions at level k.</a:t>
            </a:r>
          </a:p>
          <a:p>
            <a:pPr lvl="2"/>
            <a:r>
              <a:rPr lang="en-US" dirty="0"/>
              <a:t>E.g. Block </a:t>
            </a:r>
            <a:r>
              <a:rPr lang="en-US" dirty="0" err="1"/>
              <a:t>i</a:t>
            </a:r>
            <a:r>
              <a:rPr lang="en-US" dirty="0"/>
              <a:t> at level k+1 must be placed in block (</a:t>
            </a:r>
            <a:r>
              <a:rPr lang="en-US" dirty="0" err="1"/>
              <a:t>i</a:t>
            </a:r>
            <a:r>
              <a:rPr lang="en-US" dirty="0"/>
              <a:t> mod 4) at level </a:t>
            </a:r>
            <a:r>
              <a:rPr lang="en-US" dirty="0" err="1"/>
              <a:t>k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Conflict misses occur when the level </a:t>
            </a:r>
            <a:r>
              <a:rPr lang="en-US" dirty="0" err="1"/>
              <a:t>k</a:t>
            </a:r>
            <a:r>
              <a:rPr lang="en-US" dirty="0"/>
              <a:t> cache is large enough, but multiple data objects all map to the same level </a:t>
            </a:r>
            <a:r>
              <a:rPr lang="en-US" dirty="0" err="1"/>
              <a:t>k</a:t>
            </a:r>
            <a:r>
              <a:rPr lang="en-US" dirty="0"/>
              <a:t> block.</a:t>
            </a:r>
          </a:p>
          <a:p>
            <a:pPr lvl="2"/>
            <a:r>
              <a:rPr lang="en-US" dirty="0"/>
              <a:t>E.g. Referencing blocks 0, 8, 0, 8, 0, 8, ... would miss every time.</a:t>
            </a:r>
          </a:p>
        </p:txBody>
      </p:sp>
    </p:spTree>
    <p:extLst>
      <p:ext uri="{BB962C8B-B14F-4D97-AF65-F5344CB8AC3E}">
        <p14:creationId xmlns:p14="http://schemas.microsoft.com/office/powerpoint/2010/main" val="19450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False"/>
  <p:tag name="USEBOLDAMS" val="False"/>
  <p:tag name="DEFAULTDISPLAYSOURCE" val="\documentclass{slides}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</p:tagLst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20000"/>
            <a:lumOff val="80000"/>
          </a:schemeClr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template2007</Template>
  <TotalTime>12573</TotalTime>
  <Words>5066</Words>
  <Application>Microsoft Macintosh PowerPoint</Application>
  <PresentationFormat>On-screen Show (4:3)</PresentationFormat>
  <Paragraphs>1440</Paragraphs>
  <Slides>66</Slides>
  <Notes>52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80" baseType="lpstr">
      <vt:lpstr>ＭＳ Ｐゴシック</vt:lpstr>
      <vt:lpstr>Arial</vt:lpstr>
      <vt:lpstr>Arial Narrow</vt:lpstr>
      <vt:lpstr>Calibri</vt:lpstr>
      <vt:lpstr>Courier New</vt:lpstr>
      <vt:lpstr>Gill Sans</vt:lpstr>
      <vt:lpstr>Gill Sans MT</vt:lpstr>
      <vt:lpstr>Gill Sans MT Condensed</vt:lpstr>
      <vt:lpstr>msgothic</vt:lpstr>
      <vt:lpstr>Times New Roman</vt:lpstr>
      <vt:lpstr>Wingdings</vt:lpstr>
      <vt:lpstr>Wingdings 2</vt:lpstr>
      <vt:lpstr>template2007</vt:lpstr>
      <vt:lpstr>Equation</vt:lpstr>
      <vt:lpstr>PowerPoint Presentation</vt:lpstr>
      <vt:lpstr>Cache Memories  15-213/18-213/14-513/15-513/18-613: Introduction to Computer Systems 11th Lecture, October 1, 2019</vt:lpstr>
      <vt:lpstr>Today</vt:lpstr>
      <vt:lpstr>Recall: Locality</vt:lpstr>
      <vt:lpstr>Recall: Memory       Hierarchy</vt:lpstr>
      <vt:lpstr>Recall: General Cache Concepts</vt:lpstr>
      <vt:lpstr>General Cache Concepts: Hit</vt:lpstr>
      <vt:lpstr>General Cache Concepts: Miss</vt:lpstr>
      <vt:lpstr> Recall: General Caching Concepts:  3 Types of Cache Misses</vt:lpstr>
      <vt:lpstr>Cache Memories</vt:lpstr>
      <vt:lpstr>Recall: Modern CPU Design</vt:lpstr>
      <vt:lpstr>What it Really Looks Like</vt:lpstr>
      <vt:lpstr>What it Really Looks Like (Cont.)</vt:lpstr>
      <vt:lpstr>General Cache Organization (S, E, B)</vt:lpstr>
      <vt:lpstr>Cache Read</vt:lpstr>
      <vt:lpstr>Example: Direct Mapped Cache (E = 1)</vt:lpstr>
      <vt:lpstr>Example: Direct Mapped Cache (E = 1)</vt:lpstr>
      <vt:lpstr>Example: Direct Mapped Cache (E = 1)</vt:lpstr>
      <vt:lpstr>Direct-Mapped Cache Simulation</vt:lpstr>
      <vt:lpstr>E-way Set Associative Cache (Here: E = 2)</vt:lpstr>
      <vt:lpstr>E-way Set Associative Cache (Here: E = 2)</vt:lpstr>
      <vt:lpstr>E-way Set Associative Cache (Here: E = 2)</vt:lpstr>
      <vt:lpstr>2-Way Set Associative Cache Simulation</vt:lpstr>
      <vt:lpstr>What about writes?</vt:lpstr>
      <vt:lpstr>Why Index Using Middle Bits? </vt:lpstr>
      <vt:lpstr>Illustration of Indexing Approaches</vt:lpstr>
      <vt:lpstr>Middle Bit Indexing</vt:lpstr>
      <vt:lpstr>High Bit Indexing</vt:lpstr>
      <vt:lpstr>Intel Core i7 Cache Hierarchy</vt:lpstr>
      <vt:lpstr>Example: Core i7 L1 Data Cache</vt:lpstr>
      <vt:lpstr>Example: Core i7 L1 Data Cache</vt:lpstr>
      <vt:lpstr>Cache Performance Metrics</vt:lpstr>
      <vt:lpstr>Let’s think about those numbers</vt:lpstr>
      <vt:lpstr>Writing Cache Friendly Code</vt:lpstr>
      <vt:lpstr>Quiz Time!</vt:lpstr>
      <vt:lpstr>Today</vt:lpstr>
      <vt:lpstr>The Memory Mountain</vt:lpstr>
      <vt:lpstr>Memory Mountain Test Function</vt:lpstr>
      <vt:lpstr>The Memory Mountain</vt:lpstr>
      <vt:lpstr>Today</vt:lpstr>
      <vt:lpstr>Matrix Multiplication Example</vt:lpstr>
      <vt:lpstr>Miss Rate Analysis for Matrix Multiply</vt:lpstr>
      <vt:lpstr>Layout of C Arrays in Memory (review)</vt:lpstr>
      <vt:lpstr>Matrix Multiplication (ijk)</vt:lpstr>
      <vt:lpstr>Matrix Multiplication (kij)</vt:lpstr>
      <vt:lpstr>Matrix Multiplication (jki)</vt:lpstr>
      <vt:lpstr>Summary of Matrix Multiplication</vt:lpstr>
      <vt:lpstr>Core i7 Matrix Multiply Performance</vt:lpstr>
      <vt:lpstr>Today</vt:lpstr>
      <vt:lpstr>Example: Matrix Multiplication</vt:lpstr>
      <vt:lpstr>Cache Miss Analysis</vt:lpstr>
      <vt:lpstr>Cache Miss Analysis</vt:lpstr>
      <vt:lpstr>Blocked Matrix Multiplication</vt:lpstr>
      <vt:lpstr>Cache Miss Analysis</vt:lpstr>
      <vt:lpstr>Cache Miss Analysis</vt:lpstr>
      <vt:lpstr>Blocking Summary</vt:lpstr>
      <vt:lpstr>Cache Summary </vt:lpstr>
      <vt:lpstr>Supplemental slides</vt:lpstr>
      <vt:lpstr>The Memory Mountain</vt:lpstr>
      <vt:lpstr>Cache Capacity Effects from Memory Mountain</vt:lpstr>
      <vt:lpstr>Cache Block Size Effects from Memory Mountain</vt:lpstr>
      <vt:lpstr>Modeling Block Size Effects from Memory Mountain</vt:lpstr>
      <vt:lpstr>2008 Memory Mountain</vt:lpstr>
      <vt:lpstr>Matrix Multiplication (jik)</vt:lpstr>
      <vt:lpstr>Matrix Multiplication (ikj)</vt:lpstr>
      <vt:lpstr>Matrix Multiplication (kji)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</dc:title>
  <dc:creator>Markus Pueschel</dc:creator>
  <dc:description>Redesign of slides created by Randal E. Bryant and David R. O'Hallaron</dc:description>
  <cp:lastModifiedBy>Randal Bryant</cp:lastModifiedBy>
  <cp:revision>600</cp:revision>
  <cp:lastPrinted>2012-10-02T07:07:18Z</cp:lastPrinted>
  <dcterms:created xsi:type="dcterms:W3CDTF">2012-10-02T17:26:51Z</dcterms:created>
  <dcterms:modified xsi:type="dcterms:W3CDTF">2019-10-08T14:35:40Z</dcterms:modified>
</cp:coreProperties>
</file>